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hNcElmKp/B2tiZw/t0vS/Vzzm+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4" d="100"/>
          <a:sy n="124" d="100"/>
        </p:scale>
        <p:origin x="700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3" name="Google Shape;17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4" name="Google Shape;10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9" name="Google Shape;10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155146afd8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4" name="Google Shape;124;g1155146afd8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9" name="Google Shape;12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155146afd8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1" name="Google Shape;141;g1155146afd8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6" name="Google Shape;14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155146afd8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g1155146afd8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2" name="Google Shape;16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e de titre">
  <p:cSld name="1_Diapositive de titr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32"/>
          <p:cNvSpPr txBox="1">
            <a:spLocks noGrp="1"/>
          </p:cNvSpPr>
          <p:nvPr>
            <p:ph type="body" idx="1"/>
          </p:nvPr>
        </p:nvSpPr>
        <p:spPr>
          <a:xfrm>
            <a:off x="230968" y="1398124"/>
            <a:ext cx="6586538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A62AA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2"/>
          <p:cNvSpPr txBox="1">
            <a:spLocks noGrp="1"/>
          </p:cNvSpPr>
          <p:nvPr>
            <p:ph type="body" idx="2"/>
          </p:nvPr>
        </p:nvSpPr>
        <p:spPr>
          <a:xfrm>
            <a:off x="230968" y="2208524"/>
            <a:ext cx="6586538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A62A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>
  <p:cSld name="Diapositive de titr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>
  <p:cSld name="Titre et contenu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re et contenu">
  <p:cSld name="2_Titre et contenu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34"/>
          <p:cNvSpPr txBox="1">
            <a:spLocks noGrp="1"/>
          </p:cNvSpPr>
          <p:nvPr>
            <p:ph type="body" idx="1"/>
          </p:nvPr>
        </p:nvSpPr>
        <p:spPr>
          <a:xfrm>
            <a:off x="230968" y="230963"/>
            <a:ext cx="6586538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A62AA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34"/>
          <p:cNvSpPr txBox="1">
            <a:spLocks noGrp="1"/>
          </p:cNvSpPr>
          <p:nvPr>
            <p:ph type="body" idx="2"/>
          </p:nvPr>
        </p:nvSpPr>
        <p:spPr>
          <a:xfrm>
            <a:off x="230968" y="1041363"/>
            <a:ext cx="6586538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A62A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re et contenu">
  <p:cSld name="1_Titre et contenu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3362" y="1156085"/>
            <a:ext cx="2351524" cy="283133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35"/>
          <p:cNvSpPr>
            <a:spLocks noGrp="1"/>
          </p:cNvSpPr>
          <p:nvPr>
            <p:ph type="pic" idx="2"/>
          </p:nvPr>
        </p:nvSpPr>
        <p:spPr>
          <a:xfrm>
            <a:off x="602675" y="1155700"/>
            <a:ext cx="2233613" cy="273208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re et contenu">
  <p:cSld name="6_Titre et contenu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3362" y="1156085"/>
            <a:ext cx="2351524" cy="283133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36"/>
          <p:cNvSpPr>
            <a:spLocks noGrp="1"/>
          </p:cNvSpPr>
          <p:nvPr>
            <p:ph type="pic" idx="2"/>
          </p:nvPr>
        </p:nvSpPr>
        <p:spPr>
          <a:xfrm>
            <a:off x="602675" y="1155700"/>
            <a:ext cx="2233613" cy="2732088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36"/>
          <p:cNvSpPr txBox="1">
            <a:spLocks noGrp="1"/>
          </p:cNvSpPr>
          <p:nvPr>
            <p:ph type="body" idx="1"/>
          </p:nvPr>
        </p:nvSpPr>
        <p:spPr>
          <a:xfrm>
            <a:off x="230968" y="230963"/>
            <a:ext cx="6586538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A62AA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36"/>
          <p:cNvSpPr txBox="1">
            <a:spLocks noGrp="1"/>
          </p:cNvSpPr>
          <p:nvPr>
            <p:ph type="body" idx="3"/>
          </p:nvPr>
        </p:nvSpPr>
        <p:spPr>
          <a:xfrm>
            <a:off x="3249231" y="1098724"/>
            <a:ext cx="6586538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A62A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re et contenu">
  <p:cSld name="9_Titre et contenu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re et contenu">
  <p:cSld name="10_Titre et contenu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re et contenu">
  <p:cSld name="12_Titre et contenu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position personnalisée">
  <p:cSld name="Disposition personnalisée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sposition personnalisée">
  <p:cSld name="1_Disposition personnalisée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45" descr="Une image contenant texte&#10;&#10;Description générée automatiquement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re et contenu">
  <p:cSld name="8_Titre et contenu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38"/>
          <p:cNvSpPr txBox="1">
            <a:spLocks noGrp="1"/>
          </p:cNvSpPr>
          <p:nvPr>
            <p:ph type="body" idx="1"/>
          </p:nvPr>
        </p:nvSpPr>
        <p:spPr>
          <a:xfrm>
            <a:off x="230968" y="230963"/>
            <a:ext cx="6586538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A62AA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8"/>
          <p:cNvSpPr txBox="1">
            <a:spLocks noGrp="1"/>
          </p:cNvSpPr>
          <p:nvPr>
            <p:ph type="body" idx="2"/>
          </p:nvPr>
        </p:nvSpPr>
        <p:spPr>
          <a:xfrm>
            <a:off x="230968" y="1041363"/>
            <a:ext cx="6586538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A62A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Disposition personnalisée">
  <p:cSld name="3_Disposition personnalisé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47" descr="Une image contenant posant, orange&#10;&#10;Description générée automatiquement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re et contenu">
  <p:cSld name="3_Titre et contenu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re et contenu">
  <p:cSld name="5_Titre et contenu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50"/>
          <p:cNvSpPr txBox="1">
            <a:spLocks noGrp="1"/>
          </p:cNvSpPr>
          <p:nvPr>
            <p:ph type="body" idx="1"/>
          </p:nvPr>
        </p:nvSpPr>
        <p:spPr>
          <a:xfrm>
            <a:off x="230968" y="230963"/>
            <a:ext cx="6586538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A62AA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50"/>
          <p:cNvSpPr txBox="1">
            <a:spLocks noGrp="1"/>
          </p:cNvSpPr>
          <p:nvPr>
            <p:ph type="body" idx="2"/>
          </p:nvPr>
        </p:nvSpPr>
        <p:spPr>
          <a:xfrm>
            <a:off x="230968" y="1041363"/>
            <a:ext cx="6586538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A62A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re et contenu">
  <p:cSld name="4_Titre et contenu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re et contenu">
  <p:cSld name="7_Titre et contenu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52"/>
          <p:cNvSpPr txBox="1">
            <a:spLocks noGrp="1"/>
          </p:cNvSpPr>
          <p:nvPr>
            <p:ph type="body" idx="1"/>
          </p:nvPr>
        </p:nvSpPr>
        <p:spPr>
          <a:xfrm>
            <a:off x="230968" y="230963"/>
            <a:ext cx="6586538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A62AA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52"/>
          <p:cNvSpPr txBox="1">
            <a:spLocks noGrp="1"/>
          </p:cNvSpPr>
          <p:nvPr>
            <p:ph type="body" idx="2"/>
          </p:nvPr>
        </p:nvSpPr>
        <p:spPr>
          <a:xfrm>
            <a:off x="230968" y="1041363"/>
            <a:ext cx="6586538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A62A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re et contenu">
  <p:cSld name="14_Titre et contenu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53" descr="Une image contenant texte, signe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2523" y="4221624"/>
            <a:ext cx="1160561" cy="690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re et contenu">
  <p:cSld name="16_Titre et contenu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55" descr="Une image contenant texte, signe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2523" y="4221624"/>
            <a:ext cx="1160561" cy="690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Titre et contenu">
  <p:cSld name="19_Titre et contenu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57" descr="Une image contenant texte, signe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2523" y="4221624"/>
            <a:ext cx="1160561" cy="690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itre et contenu">
  <p:cSld name="11_Titre et contenu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40"/>
          <p:cNvSpPr txBox="1">
            <a:spLocks noGrp="1"/>
          </p:cNvSpPr>
          <p:nvPr>
            <p:ph type="body" idx="1"/>
          </p:nvPr>
        </p:nvSpPr>
        <p:spPr>
          <a:xfrm>
            <a:off x="230968" y="230963"/>
            <a:ext cx="6586538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A62AA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40"/>
          <p:cNvSpPr txBox="1">
            <a:spLocks noGrp="1"/>
          </p:cNvSpPr>
          <p:nvPr>
            <p:ph type="body" idx="2"/>
          </p:nvPr>
        </p:nvSpPr>
        <p:spPr>
          <a:xfrm>
            <a:off x="230968" y="1041363"/>
            <a:ext cx="6586538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A62A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re et contenu">
  <p:cSld name="17_Titre et contenu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56" descr="Une image contenant texte, signe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2523" y="4221624"/>
            <a:ext cx="1160561" cy="690356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56"/>
          <p:cNvSpPr txBox="1">
            <a:spLocks noGrp="1"/>
          </p:cNvSpPr>
          <p:nvPr>
            <p:ph type="body" idx="1"/>
          </p:nvPr>
        </p:nvSpPr>
        <p:spPr>
          <a:xfrm>
            <a:off x="0" y="2141539"/>
            <a:ext cx="91440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re et contenu">
  <p:cSld name="13_Titre et contenu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2"/>
          <p:cNvSpPr txBox="1">
            <a:spLocks noGrp="1"/>
          </p:cNvSpPr>
          <p:nvPr>
            <p:ph type="body" idx="1"/>
          </p:nvPr>
        </p:nvSpPr>
        <p:spPr>
          <a:xfrm>
            <a:off x="230968" y="230963"/>
            <a:ext cx="6586538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A62AA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42"/>
          <p:cNvSpPr txBox="1">
            <a:spLocks noGrp="1"/>
          </p:cNvSpPr>
          <p:nvPr>
            <p:ph type="body" idx="2"/>
          </p:nvPr>
        </p:nvSpPr>
        <p:spPr>
          <a:xfrm>
            <a:off x="230968" y="1041363"/>
            <a:ext cx="6586538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A62A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re et contenu">
  <p:cSld name="15_Titre et contenu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54" descr="Une image contenant texte, signe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2523" y="4221624"/>
            <a:ext cx="1160561" cy="690356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4"/>
          <p:cNvSpPr txBox="1">
            <a:spLocks noGrp="1"/>
          </p:cNvSpPr>
          <p:nvPr>
            <p:ph type="body" idx="1"/>
          </p:nvPr>
        </p:nvSpPr>
        <p:spPr>
          <a:xfrm>
            <a:off x="0" y="2141539"/>
            <a:ext cx="91440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A62AA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sposition personnalisée">
  <p:cSld name="2_Disposition personnalisé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44"/>
          <p:cNvSpPr txBox="1">
            <a:spLocks noGrp="1"/>
          </p:cNvSpPr>
          <p:nvPr>
            <p:ph type="body" idx="1"/>
          </p:nvPr>
        </p:nvSpPr>
        <p:spPr>
          <a:xfrm>
            <a:off x="230968" y="230963"/>
            <a:ext cx="6586538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A62AA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44"/>
          <p:cNvSpPr txBox="1">
            <a:spLocks noGrp="1"/>
          </p:cNvSpPr>
          <p:nvPr>
            <p:ph type="body" idx="2"/>
          </p:nvPr>
        </p:nvSpPr>
        <p:spPr>
          <a:xfrm>
            <a:off x="230968" y="1041363"/>
            <a:ext cx="6586538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A62A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Disposition personnalisée">
  <p:cSld name="4_Disposition personnalisé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46" descr="Une image contenant texte&#10;&#10;Description générée automatiquement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46"/>
          <p:cNvSpPr txBox="1">
            <a:spLocks noGrp="1"/>
          </p:cNvSpPr>
          <p:nvPr>
            <p:ph type="body" idx="1"/>
          </p:nvPr>
        </p:nvSpPr>
        <p:spPr>
          <a:xfrm>
            <a:off x="230968" y="230963"/>
            <a:ext cx="6586538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A62AA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46"/>
          <p:cNvSpPr txBox="1">
            <a:spLocks noGrp="1"/>
          </p:cNvSpPr>
          <p:nvPr>
            <p:ph type="body" idx="2"/>
          </p:nvPr>
        </p:nvSpPr>
        <p:spPr>
          <a:xfrm>
            <a:off x="230968" y="1041363"/>
            <a:ext cx="6586538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A62A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Disposition personnalisée">
  <p:cSld name="5_Disposition personnalisé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48" descr="Une image contenant posant, orange&#10;&#10;Description générée automatiquement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48"/>
          <p:cNvSpPr txBox="1">
            <a:spLocks noGrp="1"/>
          </p:cNvSpPr>
          <p:nvPr>
            <p:ph type="body" idx="1"/>
          </p:nvPr>
        </p:nvSpPr>
        <p:spPr>
          <a:xfrm>
            <a:off x="230968" y="230963"/>
            <a:ext cx="6586538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A62AA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48"/>
          <p:cNvSpPr txBox="1">
            <a:spLocks noGrp="1"/>
          </p:cNvSpPr>
          <p:nvPr>
            <p:ph type="body" idx="2"/>
          </p:nvPr>
        </p:nvSpPr>
        <p:spPr>
          <a:xfrm>
            <a:off x="230968" y="1041363"/>
            <a:ext cx="6586538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A62A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>
            <a:spLocks noGrp="1"/>
          </p:cNvSpPr>
          <p:nvPr>
            <p:ph type="body" idx="1"/>
          </p:nvPr>
        </p:nvSpPr>
        <p:spPr>
          <a:xfrm>
            <a:off x="681441" y="2321917"/>
            <a:ext cx="7986600" cy="15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62AA"/>
              </a:buClr>
              <a:buSzPts val="1800"/>
              <a:buNone/>
            </a:pPr>
            <a:r>
              <a:rPr lang="fr-FR" sz="3500" dirty="0"/>
              <a:t>Le Contrat d’Engagement Jeune, </a:t>
            </a:r>
            <a:endParaRPr sz="3500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62AA"/>
              </a:buClr>
              <a:buSzPts val="1800"/>
              <a:buNone/>
            </a:pPr>
            <a:endParaRPr sz="3500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62AA"/>
              </a:buClr>
              <a:buSzPts val="1800"/>
              <a:buNone/>
            </a:pPr>
            <a:r>
              <a:rPr lang="fr-FR" sz="3500" dirty="0"/>
              <a:t>Qu’est-ce que c’est ? </a:t>
            </a:r>
            <a:endParaRPr sz="35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83D74F1-8C01-4694-B476-0546089807F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43200" y="791110"/>
            <a:ext cx="3318397" cy="136031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8"/>
          <p:cNvSpPr txBox="1">
            <a:spLocks noGrp="1"/>
          </p:cNvSpPr>
          <p:nvPr>
            <p:ph type="body" idx="1"/>
          </p:nvPr>
        </p:nvSpPr>
        <p:spPr>
          <a:xfrm>
            <a:off x="688185" y="1411826"/>
            <a:ext cx="7689000" cy="13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62AA"/>
              </a:buClr>
              <a:buSzPts val="1800"/>
              <a:buNone/>
            </a:pPr>
            <a:r>
              <a:rPr lang="fr-FR" sz="2400" b="0" dirty="0"/>
              <a:t>Pour plus d’information, rendez vous </a:t>
            </a:r>
            <a:endParaRPr sz="2400" b="0" dirty="0"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62AA"/>
              </a:buClr>
              <a:buSzPts val="1800"/>
              <a:buNone/>
            </a:pPr>
            <a:r>
              <a:rPr lang="fr-FR" sz="2400" b="0" dirty="0"/>
              <a:t>dès maintenant dans votre </a:t>
            </a:r>
            <a:r>
              <a:rPr lang="fr-FR" sz="2400" dirty="0"/>
              <a:t>Mission Locale Jeunes  UN SEUL NUMERO </a:t>
            </a:r>
            <a:r>
              <a:rPr lang="fr-FR" sz="2400" dirty="0">
                <a:solidFill>
                  <a:schemeClr val="accent2">
                    <a:lumMod val="75000"/>
                  </a:schemeClr>
                </a:solidFill>
              </a:rPr>
              <a:t>04 66 59 54 14</a:t>
            </a: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62AA"/>
              </a:buClr>
              <a:buSzPts val="1800"/>
              <a:buNone/>
            </a:pPr>
            <a:endParaRPr lang="fr-FR" sz="2700" dirty="0"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62AA"/>
              </a:buClr>
              <a:buSzPts val="1800"/>
              <a:buNone/>
            </a:pPr>
            <a:r>
              <a:rPr lang="fr-FR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Beaucaire</a:t>
            </a: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62AA"/>
              </a:buClr>
              <a:buSzPts val="1800"/>
              <a:buNone/>
            </a:pPr>
            <a:r>
              <a:rPr lang="fr-FR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Villeneuve les Avignon</a:t>
            </a: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62AA"/>
              </a:buClr>
              <a:buSzPts val="1800"/>
              <a:buNone/>
            </a:pPr>
            <a:r>
              <a:rPr lang="fr-FR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Aramon</a:t>
            </a: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62AA"/>
              </a:buClr>
              <a:buSzPts val="1800"/>
              <a:buNone/>
            </a:pPr>
            <a:r>
              <a:rPr lang="fr-FR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Bellegarde </a:t>
            </a: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62AA"/>
              </a:buClr>
              <a:buSzPts val="1800"/>
              <a:buNone/>
            </a:pPr>
            <a:r>
              <a:rPr lang="fr-FR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Montfrin</a:t>
            </a: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62AA"/>
              </a:buClr>
              <a:buSzPts val="1800"/>
              <a:buNone/>
            </a:pPr>
            <a:endParaRPr lang="fr-FR" sz="2700" dirty="0"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62AA"/>
              </a:buClr>
              <a:buSzPts val="1800"/>
              <a:buNone/>
            </a:pPr>
            <a:endParaRPr sz="3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62AA"/>
              </a:buClr>
              <a:buSzPts val="1800"/>
              <a:buNone/>
            </a:pPr>
            <a:endParaRPr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429CC9F-56C5-4C84-AEC3-043E51FA5C7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09839" y="165400"/>
            <a:ext cx="2639568" cy="10820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8"/>
          <p:cNvSpPr txBox="1">
            <a:spLocks noGrp="1"/>
          </p:cNvSpPr>
          <p:nvPr>
            <p:ph type="body" idx="2"/>
          </p:nvPr>
        </p:nvSpPr>
        <p:spPr>
          <a:xfrm>
            <a:off x="1169297" y="1794603"/>
            <a:ext cx="6569100" cy="23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62AA"/>
              </a:buClr>
              <a:buSzPts val="1800"/>
              <a:buNone/>
            </a:pPr>
            <a:r>
              <a:rPr lang="fr-FR" sz="2300" dirty="0"/>
              <a:t>À partir du </a:t>
            </a:r>
            <a:r>
              <a:rPr lang="fr-FR" sz="2300" b="1" dirty="0"/>
              <a:t>1er mars 2022, </a:t>
            </a:r>
            <a:endParaRPr sz="2300" b="1" dirty="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62AA"/>
              </a:buClr>
              <a:buSzPts val="1800"/>
              <a:buNone/>
            </a:pPr>
            <a:endParaRPr sz="2300" b="1" dirty="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62AA"/>
              </a:buClr>
              <a:buSzPts val="1800"/>
              <a:buNone/>
            </a:pPr>
            <a:r>
              <a:rPr lang="fr-FR" sz="2000" dirty="0"/>
              <a:t>Ce dispositif permet aux jeunes, de moins de 26 ans sans emploi ni formation, de bénéficier d’un </a:t>
            </a:r>
            <a:r>
              <a:rPr lang="fr-FR" sz="2000" b="1" dirty="0"/>
              <a:t>parcours entièrement personnalisé </a:t>
            </a:r>
            <a:r>
              <a:rPr lang="fr-FR" sz="2000" dirty="0"/>
              <a:t>qui peut durer </a:t>
            </a:r>
            <a:r>
              <a:rPr lang="fr-FR" sz="2000" b="1" dirty="0"/>
              <a:t>de 6 à 12 mois, </a:t>
            </a:r>
            <a:r>
              <a:rPr lang="fr-FR" sz="2000" dirty="0"/>
              <a:t>pour les aider à définir </a:t>
            </a:r>
            <a:endParaRPr sz="2000" dirty="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62AA"/>
              </a:buClr>
              <a:buSzPts val="1800"/>
              <a:buFont typeface="Arial"/>
              <a:buNone/>
            </a:pPr>
            <a:r>
              <a:rPr lang="fr-FR" sz="2000" dirty="0"/>
              <a:t>leur </a:t>
            </a:r>
            <a:r>
              <a:rPr lang="fr-FR" sz="2000" b="1" dirty="0"/>
              <a:t>projet professionnel</a:t>
            </a:r>
            <a:r>
              <a:rPr lang="fr-FR" sz="2000" dirty="0"/>
              <a:t> </a:t>
            </a:r>
            <a:r>
              <a:rPr lang="fr-FR" sz="2000" b="1" dirty="0"/>
              <a:t>et à trouver un emploi</a:t>
            </a:r>
            <a:r>
              <a:rPr lang="fr-FR" sz="2000" dirty="0"/>
              <a:t>.</a:t>
            </a:r>
            <a:r>
              <a:rPr lang="fr-FR" sz="2200" dirty="0"/>
              <a:t> </a:t>
            </a:r>
            <a:endParaRPr sz="22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62AA"/>
              </a:buClr>
              <a:buSzPts val="1400"/>
              <a:buNone/>
            </a:pPr>
            <a:endParaRPr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711ADFD-AAB6-4964-949B-3AB1393DF03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73881" y="293827"/>
            <a:ext cx="2639568" cy="10820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0"/>
          <p:cNvSpPr txBox="1"/>
          <p:nvPr/>
        </p:nvSpPr>
        <p:spPr>
          <a:xfrm>
            <a:off x="206725" y="2926975"/>
            <a:ext cx="5199900" cy="19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rPr>
              <a:t>Le Contrat d’Engagement Jeune, c’est aussi : </a:t>
            </a:r>
            <a:endParaRPr sz="1400" b="0" i="0" u="none" strike="noStrike" cap="none">
              <a:solidFill>
                <a:srgbClr val="3A62A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3A62A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1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62AA"/>
              </a:buClr>
              <a:buSzPts val="1300"/>
              <a:buFont typeface="Arial"/>
              <a:buChar char="●"/>
            </a:pPr>
            <a:r>
              <a:rPr lang="fr-FR" sz="1300" b="0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rPr>
              <a:t>Définir et bâtir un </a:t>
            </a:r>
            <a:r>
              <a:rPr lang="fr-FR" sz="1300" b="1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rPr>
              <a:t>projet professionnel</a:t>
            </a:r>
            <a:r>
              <a:rPr lang="fr-FR" sz="1300" b="0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rPr>
              <a:t> durable</a:t>
            </a:r>
            <a:endParaRPr sz="1300" b="0" i="0" u="none" strike="noStrike" cap="none">
              <a:solidFill>
                <a:srgbClr val="3A62A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3A62A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1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62AA"/>
              </a:buClr>
              <a:buSzPts val="1300"/>
              <a:buFont typeface="Arial"/>
              <a:buChar char="●"/>
            </a:pPr>
            <a:r>
              <a:rPr lang="fr-FR" sz="1300" b="0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rPr>
              <a:t>Mettre en valeur ses</a:t>
            </a:r>
            <a:r>
              <a:rPr lang="fr-FR" sz="1300" b="1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rPr>
              <a:t> talents</a:t>
            </a:r>
            <a:r>
              <a:rPr lang="fr-FR" sz="1300" b="0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rPr>
              <a:t> et ses </a:t>
            </a:r>
            <a:r>
              <a:rPr lang="fr-FR" sz="1300" b="1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rPr>
              <a:t>compétences</a:t>
            </a:r>
            <a:endParaRPr sz="1300" b="1" i="0" u="none" strike="noStrike" cap="none">
              <a:solidFill>
                <a:srgbClr val="3A62A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3A62A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1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62AA"/>
              </a:buClr>
              <a:buSzPts val="1300"/>
              <a:buFont typeface="Arial"/>
              <a:buChar char="●"/>
            </a:pPr>
            <a:r>
              <a:rPr lang="fr-FR" sz="1300" b="1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rPr>
              <a:t>Découvrir le monde professionnel</a:t>
            </a:r>
            <a:r>
              <a:rPr lang="fr-FR" sz="1300" b="0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rPr>
              <a:t> et comprendre son fonctionnement et ses codes</a:t>
            </a:r>
            <a:endParaRPr sz="1300" b="0" i="0" u="none" strike="noStrike" cap="none">
              <a:solidFill>
                <a:srgbClr val="3A62A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3A62A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1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62AA"/>
              </a:buClr>
              <a:buSzPts val="1300"/>
              <a:buFont typeface="Arial"/>
              <a:buChar char="●"/>
            </a:pPr>
            <a:r>
              <a:rPr lang="fr-FR" sz="1300" b="0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rPr>
              <a:t>Construire un </a:t>
            </a:r>
            <a:r>
              <a:rPr lang="fr-FR" sz="1300" b="1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rPr>
              <a:t>réseau</a:t>
            </a:r>
            <a:r>
              <a:rPr lang="fr-FR" sz="1300" b="0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0"/>
          <p:cNvSpPr txBox="1"/>
          <p:nvPr/>
        </p:nvSpPr>
        <p:spPr>
          <a:xfrm>
            <a:off x="206725" y="829400"/>
            <a:ext cx="7498500" cy="20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rPr>
              <a:t>Quand le jeune signe un contrat, il peut bénéficier : </a:t>
            </a:r>
            <a:endParaRPr sz="1400" b="0" i="0" u="none" strike="noStrike" cap="none">
              <a:solidFill>
                <a:srgbClr val="3A62A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62AA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A62A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1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62AA"/>
              </a:buClr>
              <a:buSzPts val="1300"/>
              <a:buFont typeface="Arial"/>
              <a:buChar char="●"/>
            </a:pPr>
            <a:r>
              <a:rPr lang="fr-FR" sz="1300" b="0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rPr>
              <a:t>Un </a:t>
            </a:r>
            <a:r>
              <a:rPr lang="fr-FR" sz="1300" b="1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rPr>
              <a:t>accompagnement personnalisé</a:t>
            </a:r>
            <a:r>
              <a:rPr lang="fr-FR" sz="1300" b="0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rPr>
              <a:t> avec un conseiller dédié qui le suit tout au long de son parcours et jusqu‘à ce qu’il accède à un emploi durable</a:t>
            </a:r>
            <a:endParaRPr sz="13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300" b="0" i="0" u="none" strike="noStrike" cap="none">
              <a:solidFill>
                <a:srgbClr val="3A62A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1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62AA"/>
              </a:buClr>
              <a:buSzPts val="1300"/>
              <a:buFont typeface="Arial"/>
              <a:buChar char="●"/>
            </a:pPr>
            <a:r>
              <a:rPr lang="fr-FR" sz="1300" b="0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rPr>
              <a:t>Un </a:t>
            </a:r>
            <a:r>
              <a:rPr lang="fr-FR" sz="1300" b="1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rPr>
              <a:t>programme intensif</a:t>
            </a:r>
            <a:r>
              <a:rPr lang="fr-FR" sz="1300" b="0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rPr>
              <a:t> de 15 à 20 heures par semaine composé de différents types d'activités</a:t>
            </a:r>
            <a:endParaRPr sz="1300" b="0" i="0" u="none" strike="noStrike" cap="none">
              <a:solidFill>
                <a:srgbClr val="3A62A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3A62A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1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62AA"/>
              </a:buClr>
              <a:buSzPts val="1300"/>
              <a:buFont typeface="Arial"/>
              <a:buChar char="●"/>
            </a:pPr>
            <a:r>
              <a:rPr lang="fr-FR" sz="1300" b="0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rPr>
              <a:t>Une </a:t>
            </a:r>
            <a:r>
              <a:rPr lang="fr-FR" sz="1300" b="1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rPr>
              <a:t>allocation</a:t>
            </a:r>
            <a:r>
              <a:rPr lang="fr-FR" sz="1300" b="0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rPr>
              <a:t> pouvant aller jusqu’à 500€ par mois en fonction de ses ressources et à condition qu’il respecte </a:t>
            </a:r>
            <a:r>
              <a:rPr lang="fr-FR" sz="1300">
                <a:solidFill>
                  <a:srgbClr val="3A62AA"/>
                </a:solidFill>
              </a:rPr>
              <a:t>s</a:t>
            </a:r>
            <a:r>
              <a:rPr lang="fr-FR" sz="1300" b="0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rPr>
              <a:t>es engagements</a:t>
            </a:r>
            <a:r>
              <a:rPr lang="fr-FR" sz="13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300" b="0" i="0" u="none" strike="noStrike" cap="none">
              <a:solidFill>
                <a:srgbClr val="3A62A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0"/>
          <p:cNvSpPr txBox="1">
            <a:spLocks noGrp="1"/>
          </p:cNvSpPr>
          <p:nvPr>
            <p:ph type="body" idx="1"/>
          </p:nvPr>
        </p:nvSpPr>
        <p:spPr>
          <a:xfrm>
            <a:off x="324000" y="181575"/>
            <a:ext cx="8353200" cy="563700"/>
          </a:xfrm>
          <a:prstGeom prst="rect">
            <a:avLst/>
          </a:prstGeom>
          <a:solidFill>
            <a:srgbClr val="F8AC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62AA"/>
              </a:buClr>
              <a:buSzPts val="1800"/>
              <a:buNone/>
            </a:pPr>
            <a:endParaRPr sz="100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62AA"/>
              </a:buClr>
              <a:buSzPts val="1800"/>
              <a:buNone/>
            </a:pPr>
            <a:r>
              <a:rPr lang="fr-FR" sz="2000">
                <a:solidFill>
                  <a:schemeClr val="lt1"/>
                </a:solidFill>
              </a:rPr>
              <a:t>Les bénéfices du Contrat d’Engagement Jeune</a:t>
            </a:r>
            <a:endParaRPr sz="2000">
              <a:solidFill>
                <a:schemeClr val="lt1"/>
              </a:solidFill>
            </a:endParaRPr>
          </a:p>
        </p:txBody>
      </p:sp>
      <p:grpSp>
        <p:nvGrpSpPr>
          <p:cNvPr id="114" name="Google Shape;114;p10"/>
          <p:cNvGrpSpPr/>
          <p:nvPr/>
        </p:nvGrpSpPr>
        <p:grpSpPr>
          <a:xfrm>
            <a:off x="130525" y="1099250"/>
            <a:ext cx="642901" cy="3965275"/>
            <a:chOff x="130525" y="1099250"/>
            <a:chExt cx="642901" cy="3965275"/>
          </a:xfrm>
        </p:grpSpPr>
        <p:pic>
          <p:nvPicPr>
            <p:cNvPr id="115" name="Google Shape;115;p1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0525" y="3169863"/>
              <a:ext cx="642901" cy="642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" name="Google Shape;116;p1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0525" y="3510150"/>
              <a:ext cx="642901" cy="642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" name="Google Shape;117;p1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0525" y="3876825"/>
              <a:ext cx="642901" cy="642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" name="Google Shape;118;p1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0525" y="4421625"/>
              <a:ext cx="642901" cy="642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9" name="Google Shape;119;p1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0525" y="1099250"/>
              <a:ext cx="642901" cy="6429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p1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0525" y="2160875"/>
              <a:ext cx="642901" cy="6429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" name="Google Shape;121;p1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0525" y="1654400"/>
              <a:ext cx="642901" cy="64290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155146afd8_0_27"/>
          <p:cNvSpPr txBox="1">
            <a:spLocks noGrp="1"/>
          </p:cNvSpPr>
          <p:nvPr>
            <p:ph type="body" idx="1"/>
          </p:nvPr>
        </p:nvSpPr>
        <p:spPr>
          <a:xfrm>
            <a:off x="71920" y="1992450"/>
            <a:ext cx="9144000" cy="5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fr-FR" sz="3500" dirty="0"/>
              <a:t>Concrètement, </a:t>
            </a:r>
            <a:endParaRPr sz="3500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fr-FR" sz="3500" dirty="0"/>
              <a:t>qu’est-ce qu’on fait </a:t>
            </a:r>
            <a:endParaRPr sz="3500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fr-FR" sz="3500" dirty="0"/>
              <a:t>en Contrat d’Engagement Jeune?</a:t>
            </a:r>
            <a:r>
              <a:rPr lang="fr-FR" sz="3500" dirty="0">
                <a:solidFill>
                  <a:srgbClr val="C00000"/>
                </a:solidFill>
              </a:rPr>
              <a:t>   </a:t>
            </a:r>
            <a:endParaRPr sz="3500" dirty="0">
              <a:solidFill>
                <a:srgbClr val="C00000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endParaRPr dirty="0">
              <a:solidFill>
                <a:srgbClr val="FF0000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EE7ECA9-541E-472E-A7EF-1355F7ECFEF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79016" y="514722"/>
            <a:ext cx="2639568" cy="10820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2"/>
          <p:cNvSpPr txBox="1"/>
          <p:nvPr/>
        </p:nvSpPr>
        <p:spPr>
          <a:xfrm>
            <a:off x="411875" y="1294950"/>
            <a:ext cx="7252800" cy="2372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 dirty="0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rPr>
              <a:t>Accueilli par </a:t>
            </a:r>
            <a:r>
              <a:rPr lang="fr-FR" dirty="0">
                <a:solidFill>
                  <a:srgbClr val="3A62AA"/>
                </a:solidFill>
              </a:rPr>
              <a:t>l</a:t>
            </a:r>
            <a:r>
              <a:rPr lang="fr-FR" sz="1400" b="0" i="0" u="none" strike="noStrike" cap="none" dirty="0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rPr>
              <a:t>a Mission Locale, le jeune pourra avoir accès à : </a:t>
            </a:r>
            <a:endParaRPr sz="1400" b="0" i="0" u="none" strike="noStrike" cap="none" dirty="0">
              <a:solidFill>
                <a:srgbClr val="3A62A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62AA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3A62A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1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62AA"/>
              </a:buClr>
              <a:buSzPts val="1300"/>
              <a:buFont typeface="Arial"/>
              <a:buChar char="●"/>
            </a:pPr>
            <a:r>
              <a:rPr lang="fr-FR" sz="1300" b="1" i="0" u="none" strike="noStrike" cap="none" dirty="0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rPr>
              <a:t>Des points réguliers</a:t>
            </a:r>
            <a:r>
              <a:rPr lang="fr-FR" sz="1300" b="0" i="0" u="none" strike="noStrike" cap="none" dirty="0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rPr>
              <a:t> en tête-à-tête avec son conseiller</a:t>
            </a:r>
            <a:endParaRPr sz="1300" b="0" i="0" u="none" strike="noStrike" cap="none" dirty="0">
              <a:solidFill>
                <a:srgbClr val="3A62A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300" b="0" i="0" u="none" strike="noStrike" cap="none" dirty="0">
              <a:solidFill>
                <a:srgbClr val="3A62A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1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62AA"/>
              </a:buClr>
              <a:buSzPts val="1300"/>
              <a:buFont typeface="Arial"/>
              <a:buChar char="●"/>
            </a:pPr>
            <a:r>
              <a:rPr lang="fr-FR" sz="1300" b="1" i="0" u="none" strike="noStrike" cap="none" dirty="0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rPr>
              <a:t>Des ateliers collectifs</a:t>
            </a:r>
            <a:r>
              <a:rPr lang="fr-FR" sz="1300" b="0" i="0" u="none" strike="noStrike" cap="none" dirty="0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rPr>
              <a:t> avec d’autres jeunes pour partager leurs expériences</a:t>
            </a:r>
            <a:endParaRPr sz="13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300" b="0" i="0" u="none" strike="noStrike" cap="none" dirty="0">
              <a:solidFill>
                <a:srgbClr val="3A62A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1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62AA"/>
              </a:buClr>
              <a:buSzPts val="1300"/>
              <a:buFont typeface="Arial"/>
              <a:buChar char="●"/>
            </a:pPr>
            <a:r>
              <a:rPr lang="fr-FR" sz="1300" b="1" i="0" u="none" strike="noStrike" cap="none" dirty="0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rPr>
              <a:t>Des stages et immersions </a:t>
            </a:r>
            <a:r>
              <a:rPr lang="fr-FR" sz="1300" b="0" i="0" u="none" strike="noStrike" cap="none" dirty="0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rPr>
              <a:t>en entreprise pour découvrir différents métiers</a:t>
            </a:r>
            <a:endParaRPr sz="13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300" b="0" i="0" u="none" strike="noStrike" cap="none" dirty="0">
              <a:solidFill>
                <a:srgbClr val="3A62A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1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62AA"/>
              </a:buClr>
              <a:buSzPts val="1300"/>
              <a:buFont typeface="Arial"/>
              <a:buChar char="●"/>
            </a:pPr>
            <a:r>
              <a:rPr lang="fr-FR" sz="1300" b="1" i="0" u="none" strike="noStrike" cap="none" dirty="0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rPr>
              <a:t>Toutes les solutions du plan “1 jeune, 1 solution” </a:t>
            </a:r>
            <a:r>
              <a:rPr lang="fr-FR" sz="1300" b="0" i="0" u="none" strike="noStrike" cap="none" dirty="0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rPr>
              <a:t>: formations qualifiantes, service civique, prépa apprentissage, </a:t>
            </a:r>
            <a:r>
              <a:rPr lang="fr-FR" sz="1300" dirty="0">
                <a:solidFill>
                  <a:srgbClr val="3A62AA"/>
                </a:solidFill>
              </a:rPr>
              <a:t>É</a:t>
            </a:r>
            <a:r>
              <a:rPr lang="fr-FR" sz="1300" b="0" i="0" u="none" strike="noStrike" cap="none" dirty="0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rPr>
              <a:t>cole de la 2</a:t>
            </a:r>
            <a:r>
              <a:rPr lang="fr-FR" sz="1300" b="0" i="0" u="none" strike="noStrike" cap="none" baseline="30000" dirty="0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rPr>
              <a:t>ème</a:t>
            </a:r>
            <a:r>
              <a:rPr lang="fr-FR" sz="1300" b="0" i="0" u="none" strike="noStrike" cap="none" dirty="0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300" dirty="0">
                <a:solidFill>
                  <a:srgbClr val="3A62AA"/>
                </a:solidFill>
              </a:rPr>
              <a:t>C</a:t>
            </a:r>
            <a:r>
              <a:rPr lang="fr-FR" sz="1300" b="0" i="0" u="none" strike="noStrike" cap="none" dirty="0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rPr>
              <a:t>hance (E2C), </a:t>
            </a:r>
            <a:r>
              <a:rPr lang="fr-FR" sz="1300" b="0" i="0" u="none" strike="noStrike" cap="none" dirty="0" err="1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rPr>
              <a:t>Epide</a:t>
            </a:r>
            <a:r>
              <a:rPr lang="fr-FR" sz="1300" b="0" i="0" u="none" strike="noStrike" cap="none" dirty="0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rPr>
              <a:t>, etc.</a:t>
            </a:r>
            <a:endParaRPr sz="1300" b="0" i="0" u="none" strike="noStrike" cap="none" dirty="0">
              <a:solidFill>
                <a:srgbClr val="3A62A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300" b="0" i="0" u="none" strike="noStrike" cap="none" dirty="0">
              <a:solidFill>
                <a:srgbClr val="3A62A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1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62AA"/>
              </a:buClr>
              <a:buSzPts val="1300"/>
              <a:buFont typeface="Arial"/>
              <a:buChar char="●"/>
            </a:pPr>
            <a:r>
              <a:rPr lang="fr-FR" sz="1300" b="1" i="0" u="none" strike="noStrike" cap="none" dirty="0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rPr>
              <a:t>Une application</a:t>
            </a:r>
            <a:r>
              <a:rPr lang="fr-FR" sz="1300" b="0" i="0" u="none" strike="noStrike" cap="none" dirty="0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rPr>
              <a:t> pour suivre l’évolution de son parcours et tenir </a:t>
            </a:r>
            <a:r>
              <a:rPr lang="fr-FR" sz="1300" dirty="0">
                <a:solidFill>
                  <a:srgbClr val="3A62AA"/>
                </a:solidFill>
              </a:rPr>
              <a:t>se</a:t>
            </a:r>
            <a:r>
              <a:rPr lang="fr-FR" sz="1300" b="0" i="0" u="none" strike="noStrike" cap="none" dirty="0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rPr>
              <a:t>s engagements</a:t>
            </a:r>
            <a:endParaRPr sz="1300" b="0" i="0" u="none" strike="noStrike" cap="none" dirty="0">
              <a:solidFill>
                <a:srgbClr val="3A62A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2" name="Google Shape;132;p12"/>
          <p:cNvGrpSpPr/>
          <p:nvPr/>
        </p:nvGrpSpPr>
        <p:grpSpPr>
          <a:xfrm>
            <a:off x="394175" y="1766900"/>
            <a:ext cx="642901" cy="2192125"/>
            <a:chOff x="317975" y="1766900"/>
            <a:chExt cx="642901" cy="2192125"/>
          </a:xfrm>
        </p:grpSpPr>
        <p:pic>
          <p:nvPicPr>
            <p:cNvPr id="133" name="Google Shape;133;p1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17975" y="1766900"/>
              <a:ext cx="642901" cy="6429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4" name="Google Shape;134;p1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17975" y="3316125"/>
              <a:ext cx="642901" cy="642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5" name="Google Shape;135;p1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17975" y="2820238"/>
              <a:ext cx="642901" cy="6429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" name="Google Shape;136;p1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17975" y="2432075"/>
              <a:ext cx="642901" cy="6429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7" name="Google Shape;137;p1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17975" y="2137100"/>
              <a:ext cx="642901" cy="6429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8" name="Google Shape;138;p12"/>
          <p:cNvSpPr txBox="1">
            <a:spLocks noGrp="1"/>
          </p:cNvSpPr>
          <p:nvPr>
            <p:ph type="body" idx="1"/>
          </p:nvPr>
        </p:nvSpPr>
        <p:spPr>
          <a:xfrm>
            <a:off x="324000" y="181575"/>
            <a:ext cx="8353200" cy="638700"/>
          </a:xfrm>
          <a:prstGeom prst="rect">
            <a:avLst/>
          </a:prstGeom>
          <a:solidFill>
            <a:srgbClr val="F8AC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fr-FR" sz="2000">
                <a:solidFill>
                  <a:schemeClr val="lt1"/>
                </a:solidFill>
              </a:rPr>
              <a:t>Concrètement, qu’est-ce qu’on fait </a:t>
            </a:r>
            <a:endParaRPr sz="200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sz="2000">
                <a:solidFill>
                  <a:schemeClr val="lt1"/>
                </a:solidFill>
              </a:rPr>
              <a:t>en Contrat d’Engagement Jeune?   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00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62AA"/>
              </a:buClr>
              <a:buSzPts val="1800"/>
              <a:buNone/>
            </a:pPr>
            <a:endParaRPr sz="2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155146afd8_0_48"/>
          <p:cNvSpPr txBox="1">
            <a:spLocks noGrp="1"/>
          </p:cNvSpPr>
          <p:nvPr>
            <p:ph type="body" idx="1"/>
          </p:nvPr>
        </p:nvSpPr>
        <p:spPr>
          <a:xfrm>
            <a:off x="0" y="2141539"/>
            <a:ext cx="9144000" cy="5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62AA"/>
              </a:buClr>
              <a:buSzPts val="1800"/>
              <a:buNone/>
            </a:pPr>
            <a:r>
              <a:rPr lang="fr-FR" sz="3000">
                <a:solidFill>
                  <a:schemeClr val="lt1"/>
                </a:solidFill>
              </a:rPr>
              <a:t>À qui s’adresse </a:t>
            </a:r>
            <a:endParaRPr sz="300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62AA"/>
              </a:buClr>
              <a:buSzPts val="1800"/>
              <a:buNone/>
            </a:pPr>
            <a:r>
              <a:rPr lang="fr-FR" sz="3000">
                <a:solidFill>
                  <a:schemeClr val="lt1"/>
                </a:solidFill>
              </a:rPr>
              <a:t>le Contrat d’Engagement Jeune ? </a:t>
            </a:r>
            <a:endParaRPr sz="3000">
              <a:solidFill>
                <a:schemeClr val="lt1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6DE7BC7-0C7F-4CD5-AC53-10B4BE88FE5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17371" y="453076"/>
            <a:ext cx="2639568" cy="10820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4"/>
          <p:cNvSpPr txBox="1"/>
          <p:nvPr/>
        </p:nvSpPr>
        <p:spPr>
          <a:xfrm>
            <a:off x="442100" y="1400950"/>
            <a:ext cx="7344000" cy="21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rPr>
              <a:t>Il s’adresse à des jeunes qui : </a:t>
            </a:r>
            <a:endParaRPr sz="1400" b="0" i="0" u="none" strike="noStrike" cap="none">
              <a:solidFill>
                <a:srgbClr val="3A62A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62AA"/>
              </a:buClr>
              <a:buSzPts val="1400"/>
              <a:buFont typeface="Arial"/>
              <a:buNone/>
            </a:pPr>
            <a:endParaRPr sz="1300" b="0" i="0" u="none" strike="noStrike" cap="none">
              <a:solidFill>
                <a:srgbClr val="3A62A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1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62AA"/>
              </a:buClr>
              <a:buSzPts val="1300"/>
              <a:buFont typeface="Arial"/>
              <a:buChar char="●"/>
            </a:pPr>
            <a:r>
              <a:rPr lang="fr-FR" sz="1300" b="0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rPr>
              <a:t>Ont </a:t>
            </a:r>
            <a:r>
              <a:rPr lang="fr-FR" sz="1300" b="1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rPr>
              <a:t>entre 16 et 25 ans</a:t>
            </a:r>
            <a:r>
              <a:rPr lang="fr-FR" sz="1300" b="0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rPr>
              <a:t> (moins de 30 ans pour les jeunes en situation de handicap)</a:t>
            </a:r>
            <a:endParaRPr sz="1300" b="0" i="0" u="none" strike="noStrike" cap="none">
              <a:solidFill>
                <a:srgbClr val="3A62A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300" b="0" i="0" u="none" strike="noStrike" cap="none">
              <a:solidFill>
                <a:srgbClr val="3A62A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1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62AA"/>
              </a:buClr>
              <a:buSzPts val="1300"/>
              <a:buFont typeface="Arial"/>
              <a:buChar char="●"/>
            </a:pPr>
            <a:r>
              <a:rPr lang="fr-FR" sz="1300" b="0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rPr>
              <a:t>Sont </a:t>
            </a:r>
            <a:r>
              <a:rPr lang="fr-FR" sz="1300" b="1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rPr>
              <a:t>sans emploi durable</a:t>
            </a:r>
            <a:r>
              <a:rPr lang="fr-FR" sz="1300" b="0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rPr>
              <a:t>, ni formation </a:t>
            </a:r>
            <a:endParaRPr sz="1300" b="0" i="0" u="none" strike="noStrike" cap="none">
              <a:solidFill>
                <a:srgbClr val="3A62A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300" b="0" i="0" u="none" strike="noStrike" cap="none">
              <a:solidFill>
                <a:srgbClr val="3A62A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1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62AA"/>
              </a:buClr>
              <a:buSzPts val="1300"/>
              <a:buFont typeface="Arial"/>
              <a:buChar char="●"/>
            </a:pPr>
            <a:r>
              <a:rPr lang="fr-FR" sz="1300" b="0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rPr>
              <a:t>N’ont </a:t>
            </a:r>
            <a:r>
              <a:rPr lang="fr-FR" sz="1300" b="1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rPr>
              <a:t>pas de projet professionnel</a:t>
            </a:r>
            <a:r>
              <a:rPr lang="fr-FR" sz="1300" b="0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rPr>
              <a:t> défini </a:t>
            </a:r>
            <a:endParaRPr sz="1300" b="0" i="0" u="none" strike="noStrike" cap="none">
              <a:solidFill>
                <a:srgbClr val="3A62A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300" b="0" i="0" u="none" strike="noStrike" cap="none">
              <a:solidFill>
                <a:srgbClr val="3A62A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1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62AA"/>
              </a:buClr>
              <a:buSzPts val="1300"/>
              <a:buFont typeface="Arial"/>
              <a:buChar char="●"/>
            </a:pPr>
            <a:r>
              <a:rPr lang="fr-FR" sz="1300" b="0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rPr>
              <a:t>Peuvent faire face à des</a:t>
            </a:r>
            <a:r>
              <a:rPr lang="fr-FR" sz="1300" b="1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rPr>
              <a:t> difficultés matérielles et financières</a:t>
            </a:r>
            <a:endParaRPr sz="1300" b="1" i="0" u="none" strike="noStrike" cap="none">
              <a:solidFill>
                <a:srgbClr val="3A62A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300" b="0" i="0" u="none" strike="noStrike" cap="none">
              <a:solidFill>
                <a:srgbClr val="3A62A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1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62AA"/>
              </a:buClr>
              <a:buSzPts val="1300"/>
              <a:buFont typeface="Arial"/>
              <a:buChar char="●"/>
            </a:pPr>
            <a:r>
              <a:rPr lang="fr-FR" sz="1300" b="0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rPr>
              <a:t>Sont prêts </a:t>
            </a:r>
            <a:r>
              <a:rPr lang="fr-FR" sz="1300" b="1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rPr>
              <a:t>à s’engager à suivre le programme</a:t>
            </a:r>
            <a:endParaRPr sz="13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6575" y="1666850"/>
            <a:ext cx="642901" cy="642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6575" y="2021700"/>
            <a:ext cx="642901" cy="642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6575" y="2335750"/>
            <a:ext cx="642901" cy="642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6575" y="2703400"/>
            <a:ext cx="642901" cy="6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6575" y="3041500"/>
            <a:ext cx="642901" cy="6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4"/>
          <p:cNvSpPr txBox="1">
            <a:spLocks noGrp="1"/>
          </p:cNvSpPr>
          <p:nvPr>
            <p:ph type="body" idx="1"/>
          </p:nvPr>
        </p:nvSpPr>
        <p:spPr>
          <a:xfrm>
            <a:off x="324000" y="181575"/>
            <a:ext cx="8353200" cy="563700"/>
          </a:xfrm>
          <a:prstGeom prst="rect">
            <a:avLst/>
          </a:prstGeom>
          <a:solidFill>
            <a:srgbClr val="F8AC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62AA"/>
              </a:buClr>
              <a:buSzPts val="1800"/>
              <a:buNone/>
            </a:pPr>
            <a:endParaRPr sz="100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62AA"/>
              </a:buClr>
              <a:buSzPts val="1800"/>
              <a:buNone/>
            </a:pPr>
            <a:r>
              <a:rPr lang="fr-FR" sz="2000">
                <a:solidFill>
                  <a:schemeClr val="lt1"/>
                </a:solidFill>
              </a:rPr>
              <a:t>À qui s’adresse le Contrat d’Engagement Jeune ? </a:t>
            </a:r>
            <a:endParaRPr sz="2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155146afd8_0_58"/>
          <p:cNvSpPr txBox="1">
            <a:spLocks noGrp="1"/>
          </p:cNvSpPr>
          <p:nvPr>
            <p:ph type="body" idx="1"/>
          </p:nvPr>
        </p:nvSpPr>
        <p:spPr>
          <a:xfrm>
            <a:off x="0" y="2141539"/>
            <a:ext cx="9144000" cy="5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fr-FR" sz="3500"/>
              <a:t>Qui peut bénéficier d’une allocation ?</a:t>
            </a:r>
            <a:r>
              <a:rPr lang="fr-FR" sz="3500">
                <a:solidFill>
                  <a:srgbClr val="C00000"/>
                </a:solidFill>
              </a:rPr>
              <a:t> </a:t>
            </a:r>
            <a:endParaRPr sz="3500">
              <a:solidFill>
                <a:srgbClr val="C00000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endParaRPr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5754F57-D856-4F35-B3C8-D66B09A80C5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79017" y="653422"/>
            <a:ext cx="2639568" cy="10820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6"/>
          <p:cNvSpPr txBox="1"/>
          <p:nvPr/>
        </p:nvSpPr>
        <p:spPr>
          <a:xfrm>
            <a:off x="503925" y="1381825"/>
            <a:ext cx="7081800" cy="18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rPr>
              <a:t>Une allocation financière peut aller </a:t>
            </a:r>
            <a:r>
              <a:rPr lang="fr-FR" sz="1400" b="1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rPr>
              <a:t>jusqu’à 500 euros par mois</a:t>
            </a:r>
            <a:r>
              <a:rPr lang="fr-FR" sz="1400" b="0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rPr>
              <a:t> en fonction de : </a:t>
            </a:r>
            <a:endParaRPr sz="1400" b="0" i="0" u="none" strike="noStrike" cap="none">
              <a:solidFill>
                <a:srgbClr val="3A62A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62AA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A62A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1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62AA"/>
              </a:buClr>
              <a:buSzPts val="1300"/>
              <a:buFont typeface="Arial"/>
              <a:buChar char="●"/>
            </a:pPr>
            <a:r>
              <a:rPr lang="fr-FR" sz="1300" b="0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rPr>
              <a:t>L’</a:t>
            </a:r>
            <a:r>
              <a:rPr lang="fr-FR" sz="1300" b="1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rPr>
              <a:t>âge</a:t>
            </a:r>
            <a:r>
              <a:rPr lang="fr-FR" sz="1300" b="0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rPr>
              <a:t> du jeune </a:t>
            </a:r>
            <a:endParaRPr sz="1300" b="0" i="0" u="none" strike="noStrike" cap="none">
              <a:solidFill>
                <a:srgbClr val="3A62A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300" b="0" i="0" u="none" strike="noStrike" cap="none">
              <a:solidFill>
                <a:srgbClr val="3A62A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1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62AA"/>
              </a:buClr>
              <a:buSzPts val="1300"/>
              <a:buFont typeface="Arial"/>
              <a:buChar char="●"/>
            </a:pPr>
            <a:r>
              <a:rPr lang="fr-FR" sz="1300" b="0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rPr>
              <a:t>Des </a:t>
            </a:r>
            <a:r>
              <a:rPr lang="fr-FR" sz="1300" b="1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rPr>
              <a:t>ressources financières</a:t>
            </a:r>
            <a:r>
              <a:rPr lang="fr-FR" sz="1300" b="0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rPr>
              <a:t> du jeune </a:t>
            </a:r>
            <a:endParaRPr sz="1300" b="0" i="0" u="none" strike="noStrike" cap="none">
              <a:solidFill>
                <a:srgbClr val="3A62A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300" b="0" i="0" u="none" strike="noStrike" cap="none">
              <a:solidFill>
                <a:srgbClr val="3A62A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1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62AA"/>
              </a:buClr>
              <a:buSzPts val="1300"/>
              <a:buFont typeface="Arial"/>
              <a:buChar char="●"/>
            </a:pPr>
            <a:r>
              <a:rPr lang="fr-FR" sz="1300" b="0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rPr>
              <a:t>Le </a:t>
            </a:r>
            <a:r>
              <a:rPr lang="fr-FR" sz="1300" b="1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rPr>
              <a:t>statut du jeune</a:t>
            </a:r>
            <a:r>
              <a:rPr lang="fr-FR" sz="1300" b="0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rPr>
              <a:t> (détaché fiscalement ou rattaché à un foyer aux revenus modestes) </a:t>
            </a:r>
            <a:endParaRPr sz="1300" b="0" i="0" u="none" strike="noStrike" cap="none">
              <a:solidFill>
                <a:srgbClr val="3A62A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300" b="0" i="0" u="none" strike="noStrike" cap="none">
              <a:solidFill>
                <a:srgbClr val="3A62A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1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62AA"/>
              </a:buClr>
              <a:buSzPts val="1300"/>
              <a:buFont typeface="Arial"/>
              <a:buChar char="●"/>
            </a:pPr>
            <a:r>
              <a:rPr lang="fr-FR" sz="1300" b="0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rPr>
              <a:t>Et du </a:t>
            </a:r>
            <a:r>
              <a:rPr lang="fr-FR" sz="1300" b="1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rPr>
              <a:t>respect de ses engagements</a:t>
            </a:r>
            <a:endParaRPr sz="1300" b="1" i="0" u="none" strike="noStrike" cap="none">
              <a:solidFill>
                <a:srgbClr val="3A62A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5" name="Google Shape;165;p16"/>
          <p:cNvGrpSpPr/>
          <p:nvPr/>
        </p:nvGrpSpPr>
        <p:grpSpPr>
          <a:xfrm>
            <a:off x="427725" y="1639975"/>
            <a:ext cx="642901" cy="1741575"/>
            <a:chOff x="427725" y="1639975"/>
            <a:chExt cx="642901" cy="1741575"/>
          </a:xfrm>
        </p:grpSpPr>
        <p:pic>
          <p:nvPicPr>
            <p:cNvPr id="166" name="Google Shape;166;p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27725" y="1977025"/>
              <a:ext cx="642901" cy="6429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7" name="Google Shape;167;p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27725" y="1639975"/>
              <a:ext cx="642901" cy="6429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8" name="Google Shape;168;p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27725" y="2341950"/>
              <a:ext cx="642901" cy="6429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9" name="Google Shape;169;p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27725" y="2738650"/>
              <a:ext cx="642901" cy="6429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0" name="Google Shape;170;p16"/>
          <p:cNvSpPr txBox="1">
            <a:spLocks noGrp="1"/>
          </p:cNvSpPr>
          <p:nvPr>
            <p:ph type="body" idx="1"/>
          </p:nvPr>
        </p:nvSpPr>
        <p:spPr>
          <a:xfrm>
            <a:off x="324000" y="181575"/>
            <a:ext cx="8353200" cy="563700"/>
          </a:xfrm>
          <a:prstGeom prst="rect">
            <a:avLst/>
          </a:prstGeom>
          <a:solidFill>
            <a:srgbClr val="F8A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62AA"/>
              </a:buClr>
              <a:buSzPts val="1800"/>
              <a:buNone/>
            </a:pPr>
            <a:r>
              <a:rPr lang="fr-FR" sz="2000">
                <a:solidFill>
                  <a:schemeClr val="lt1"/>
                </a:solidFill>
              </a:rPr>
              <a:t>Qui peut bénéficier d’une allocation ? </a:t>
            </a:r>
            <a:endParaRPr sz="2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441</Words>
  <Application>Microsoft Office PowerPoint</Application>
  <PresentationFormat>Affichage à l'écran (16:9)</PresentationFormat>
  <Paragraphs>76</Paragraphs>
  <Slides>10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3" baseType="lpstr">
      <vt:lpstr>Arial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Alexandra Barbier</dc:creator>
  <cp:lastModifiedBy>Melynda MAUFROID</cp:lastModifiedBy>
  <cp:revision>9</cp:revision>
  <dcterms:created xsi:type="dcterms:W3CDTF">2022-01-31T10:23:01Z</dcterms:created>
  <dcterms:modified xsi:type="dcterms:W3CDTF">2022-03-01T09:05:04Z</dcterms:modified>
</cp:coreProperties>
</file>