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48" r:id="rId6"/>
    <p:sldMasterId id="2147483662" r:id="rId7"/>
  </p:sldMasterIdLst>
  <p:notesMasterIdLst>
    <p:notesMasterId r:id="rId20"/>
  </p:notesMasterIdLst>
  <p:handoutMasterIdLst>
    <p:handoutMasterId r:id="rId21"/>
  </p:handoutMasterIdLst>
  <p:sldIdLst>
    <p:sldId id="275" r:id="rId8"/>
    <p:sldId id="485" r:id="rId9"/>
    <p:sldId id="359" r:id="rId10"/>
    <p:sldId id="487" r:id="rId11"/>
    <p:sldId id="495" r:id="rId12"/>
    <p:sldId id="496" r:id="rId13"/>
    <p:sldId id="488" r:id="rId14"/>
    <p:sldId id="489" r:id="rId15"/>
    <p:sldId id="490" r:id="rId16"/>
    <p:sldId id="491" r:id="rId17"/>
    <p:sldId id="492" r:id="rId18"/>
    <p:sldId id="49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A2BA65-8DE5-4953-A214-0650F998D5DB}">
          <p14:sldIdLst/>
        </p14:section>
        <p14:section name="Section 1" id="{CC8A1D3D-D4E4-42C4-BBFE-4C00FF78988A}">
          <p14:sldIdLst>
            <p14:sldId id="275"/>
            <p14:sldId id="485"/>
            <p14:sldId id="359"/>
            <p14:sldId id="487"/>
            <p14:sldId id="495"/>
            <p14:sldId id="496"/>
            <p14:sldId id="488"/>
            <p14:sldId id="489"/>
            <p14:sldId id="490"/>
            <p14:sldId id="491"/>
            <p14:sldId id="492"/>
            <p14:sldId id="497"/>
          </p14:sldIdLst>
        </p14:section>
        <p14:section name="FIN" id="{BD1DF04F-BE16-4839-8147-E38C73BDF4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8F"/>
    <a:srgbClr val="27AFE1"/>
    <a:srgbClr val="FAD221"/>
    <a:srgbClr val="FAD226"/>
    <a:srgbClr val="FFF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aseline="0"/>
              <a:t>Evolution des superficies traitées en larvicide (en ha)</a:t>
            </a:r>
          </a:p>
          <a:p>
            <a:pPr>
              <a:defRPr/>
            </a:pPr>
            <a:r>
              <a:rPr lang="fr-FR" sz="1400" baseline="0"/>
              <a:t>(Gard 2017-2021)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'Prosp 2021'!$J$44:$N$44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'Prosp 2021'!$J$43:$N$43</c:f>
              <c:numCache>
                <c:formatCode>General</c:formatCode>
                <c:ptCount val="5"/>
                <c:pt idx="0">
                  <c:v>5318</c:v>
                </c:pt>
                <c:pt idx="1">
                  <c:v>7642</c:v>
                </c:pt>
                <c:pt idx="2">
                  <c:v>4459</c:v>
                </c:pt>
                <c:pt idx="3">
                  <c:v>3661</c:v>
                </c:pt>
                <c:pt idx="4">
                  <c:v>3665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F-47FB-936D-C5D12FCA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165216"/>
        <c:axId val="526890160"/>
      </c:barChart>
      <c:catAx>
        <c:axId val="5301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890160"/>
        <c:crosses val="autoZero"/>
        <c:auto val="1"/>
        <c:lblAlgn val="ctr"/>
        <c:lblOffset val="100"/>
        <c:noMultiLvlLbl val="0"/>
      </c:catAx>
      <c:valAx>
        <c:axId val="52689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Répartition des surfaces traitées par mode d'épandage</a:t>
            </a:r>
          </a:p>
          <a:p>
            <a:pPr>
              <a:defRPr/>
            </a:pPr>
            <a:r>
              <a:rPr lang="fr-FR" sz="1400" dirty="0"/>
              <a:t>Gard</a:t>
            </a:r>
            <a:r>
              <a:rPr lang="fr-FR" sz="1400" baseline="0" dirty="0"/>
              <a:t> 2021)</a:t>
            </a:r>
            <a:endParaRPr lang="fr-F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3-41F4-925A-E8E3275668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3-41F4-925A-E8E3275668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3-41F4-925A-E8E327566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'Trait 2021'!$A$17:$A$19</c:f>
              <c:strCache>
                <c:ptCount val="3"/>
                <c:pt idx="0">
                  <c:v>Avion</c:v>
                </c:pt>
                <c:pt idx="1">
                  <c:v>Hélicoptère</c:v>
                </c:pt>
                <c:pt idx="2">
                  <c:v>Terrestre</c:v>
                </c:pt>
              </c:strCache>
            </c:strRef>
          </c:cat>
          <c:val>
            <c:numRef>
              <c:f>'Trait 2021'!$B$17:$B$19</c:f>
              <c:numCache>
                <c:formatCode>#,##0.00</c:formatCode>
                <c:ptCount val="3"/>
                <c:pt idx="0">
                  <c:v>2088.9566020000007</c:v>
                </c:pt>
                <c:pt idx="1">
                  <c:v>792.79170500000043</c:v>
                </c:pt>
                <c:pt idx="2">
                  <c:v>783.28415100000018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03-41F4-925A-E8E32756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Répartition des éclosions par origine</a:t>
            </a:r>
            <a:r>
              <a:rPr lang="fr-FR" sz="2000" b="1" baseline="0" dirty="0"/>
              <a:t> de mise en eau</a:t>
            </a:r>
          </a:p>
          <a:p>
            <a:pPr>
              <a:defRPr/>
            </a:pPr>
            <a:r>
              <a:rPr lang="fr-FR" sz="2000" b="1" i="1" baseline="0" dirty="0"/>
              <a:t>CCBTA 2021</a:t>
            </a:r>
            <a:endParaRPr lang="fr-FR" sz="20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Feuil1!$A$39:$B$39</c:f>
              <c:strCache>
                <c:ptCount val="2"/>
                <c:pt idx="0">
                  <c:v>Irrigation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Feuil1!$C$38:$J$38</c:f>
              <c:strCache>
                <c:ptCount val="8"/>
                <c:pt idx="0">
                  <c:v>Février</c:v>
                </c:pt>
                <c:pt idx="1">
                  <c:v>Mars</c:v>
                </c:pt>
                <c:pt idx="2">
                  <c:v>Avril</c:v>
                </c:pt>
                <c:pt idx="3">
                  <c:v>Mai</c:v>
                </c:pt>
                <c:pt idx="4">
                  <c:v>Juin</c:v>
                </c:pt>
                <c:pt idx="5">
                  <c:v>Juillet</c:v>
                </c:pt>
                <c:pt idx="6">
                  <c:v>Août</c:v>
                </c:pt>
                <c:pt idx="7">
                  <c:v>Septembre</c:v>
                </c:pt>
              </c:strCache>
            </c:strRef>
          </c:cat>
          <c:val>
            <c:numRef>
              <c:f>Feuil1!$C$39:$J$39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99.3</c:v>
                </c:pt>
                <c:pt idx="3">
                  <c:v>2.5</c:v>
                </c:pt>
                <c:pt idx="4">
                  <c:v>159.69999999999999</c:v>
                </c:pt>
                <c:pt idx="5">
                  <c:v>254.2</c:v>
                </c:pt>
                <c:pt idx="6">
                  <c:v>96.8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3-4565-A365-13B496CF4B27}"/>
            </c:ext>
          </c:extLst>
        </c:ser>
        <c:ser>
          <c:idx val="1"/>
          <c:order val="1"/>
          <c:tx>
            <c:strRef>
              <c:f>Feuil1!$A$40:$B$40</c:f>
              <c:strCache>
                <c:ptCount val="2"/>
                <c:pt idx="0">
                  <c:v>Précipitation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Feuil1!$C$38:$J$38</c:f>
              <c:strCache>
                <c:ptCount val="8"/>
                <c:pt idx="0">
                  <c:v>Février</c:v>
                </c:pt>
                <c:pt idx="1">
                  <c:v>Mars</c:v>
                </c:pt>
                <c:pt idx="2">
                  <c:v>Avril</c:v>
                </c:pt>
                <c:pt idx="3">
                  <c:v>Mai</c:v>
                </c:pt>
                <c:pt idx="4">
                  <c:v>Juin</c:v>
                </c:pt>
                <c:pt idx="5">
                  <c:v>Juillet</c:v>
                </c:pt>
                <c:pt idx="6">
                  <c:v>Août</c:v>
                </c:pt>
                <c:pt idx="7">
                  <c:v>Septembre</c:v>
                </c:pt>
              </c:strCache>
            </c:strRef>
          </c:cat>
          <c:val>
            <c:numRef>
              <c:f>Feuil1!$C$40:$J$40</c:f>
              <c:numCache>
                <c:formatCode>General</c:formatCode>
                <c:ptCount val="8"/>
                <c:pt idx="0">
                  <c:v>5</c:v>
                </c:pt>
                <c:pt idx="1">
                  <c:v>2.6</c:v>
                </c:pt>
                <c:pt idx="2">
                  <c:v>0</c:v>
                </c:pt>
                <c:pt idx="3">
                  <c:v>38.5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E3-4565-A365-13B496CF4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643712"/>
        <c:axId val="819571248"/>
      </c:barChart>
      <c:catAx>
        <c:axId val="8206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9571248"/>
        <c:crosses val="autoZero"/>
        <c:auto val="1"/>
        <c:lblAlgn val="ctr"/>
        <c:lblOffset val="100"/>
        <c:noMultiLvlLbl val="0"/>
      </c:catAx>
      <c:valAx>
        <c:axId val="81957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064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Origine</a:t>
            </a:r>
            <a:r>
              <a:rPr lang="fr-FR" sz="2000" b="1" baseline="0" dirty="0"/>
              <a:t> de mises en eau (en %)</a:t>
            </a:r>
          </a:p>
          <a:p>
            <a:pPr>
              <a:defRPr/>
            </a:pPr>
            <a:r>
              <a:rPr lang="fr-FR" sz="2000" b="1" i="1" baseline="0" dirty="0"/>
              <a:t>2021</a:t>
            </a:r>
            <a:endParaRPr lang="fr-FR" sz="20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Feuil1!$B$44</c:f>
              <c:strCache>
                <c:ptCount val="1"/>
                <c:pt idx="0">
                  <c:v>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Feuil1!$A$45:$A$47</c:f>
              <c:strCache>
                <c:ptCount val="3"/>
                <c:pt idx="0">
                  <c:v>Précipitations</c:v>
                </c:pt>
                <c:pt idx="1">
                  <c:v>Coup de mer</c:v>
                </c:pt>
                <c:pt idx="2">
                  <c:v>Irrigations</c:v>
                </c:pt>
              </c:strCache>
            </c:strRef>
          </c:cat>
          <c:val>
            <c:numRef>
              <c:f>Feuil1!$B$45:$B$47</c:f>
              <c:numCache>
                <c:formatCode>0%</c:formatCode>
                <c:ptCount val="3"/>
                <c:pt idx="0">
                  <c:v>0.36</c:v>
                </c:pt>
                <c:pt idx="1">
                  <c:v>0.4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A-49BB-846A-68C5F4123BDE}"/>
            </c:ext>
          </c:extLst>
        </c:ser>
        <c:ser>
          <c:idx val="1"/>
          <c:order val="1"/>
          <c:tx>
            <c:strRef>
              <c:f>Feuil1!$C$44</c:f>
              <c:strCache>
                <c:ptCount val="1"/>
                <c:pt idx="0">
                  <c:v>CCBTA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Feuil1!$A$45:$A$47</c:f>
              <c:strCache>
                <c:ptCount val="3"/>
                <c:pt idx="0">
                  <c:v>Précipitations</c:v>
                </c:pt>
                <c:pt idx="1">
                  <c:v>Coup de mer</c:v>
                </c:pt>
                <c:pt idx="2">
                  <c:v>Irrigations</c:v>
                </c:pt>
              </c:strCache>
            </c:strRef>
          </c:cat>
          <c:val>
            <c:numRef>
              <c:f>Feuil1!$C$45:$C$47</c:f>
              <c:numCache>
                <c:formatCode>General</c:formatCode>
                <c:ptCount val="3"/>
                <c:pt idx="0" formatCode="0%">
                  <c:v>7.0000000000000007E-2</c:v>
                </c:pt>
                <c:pt idx="1">
                  <c:v>0</c:v>
                </c:pt>
                <c:pt idx="2" formatCode="0%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A-49BB-846A-68C5F412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704592"/>
        <c:axId val="722527568"/>
      </c:barChart>
      <c:catAx>
        <c:axId val="8117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2527568"/>
        <c:crosses val="autoZero"/>
        <c:auto val="1"/>
        <c:lblAlgn val="ctr"/>
        <c:lblOffset val="100"/>
        <c:noMultiLvlLbl val="0"/>
      </c:catAx>
      <c:valAx>
        <c:axId val="72252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170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Superficies</a:t>
            </a:r>
            <a:r>
              <a:rPr lang="fr-FR" sz="2000" b="1" baseline="0" dirty="0"/>
              <a:t> traitées (en ha)</a:t>
            </a:r>
          </a:p>
          <a:p>
            <a:pPr>
              <a:defRPr/>
            </a:pPr>
            <a:r>
              <a:rPr lang="fr-FR" sz="2000" b="1" i="1" baseline="0" dirty="0"/>
              <a:t>CCBTA 2019-2021</a:t>
            </a:r>
            <a:endParaRPr lang="fr-FR" sz="20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Feuil1!$B$69:$D$69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Feuil1!$B$72:$D$72</c:f>
              <c:numCache>
                <c:formatCode>General</c:formatCode>
                <c:ptCount val="3"/>
                <c:pt idx="0">
                  <c:v>744</c:v>
                </c:pt>
                <c:pt idx="1">
                  <c:v>693</c:v>
                </c:pt>
                <c:pt idx="2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9-4C86-92C9-1D5AFF60D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473152"/>
        <c:axId val="2027785344"/>
      </c:barChart>
      <c:catAx>
        <c:axId val="20254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7785344"/>
        <c:crosses val="autoZero"/>
        <c:auto val="1"/>
        <c:lblAlgn val="ctr"/>
        <c:lblOffset val="100"/>
        <c:noMultiLvlLbl val="0"/>
      </c:catAx>
      <c:valAx>
        <c:axId val="20277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54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Moyens de traitements (en ha)</a:t>
            </a:r>
          </a:p>
          <a:p>
            <a:pPr>
              <a:defRPr/>
            </a:pPr>
            <a:r>
              <a:rPr lang="fr-FR" sz="1800" b="1" i="1" dirty="0"/>
              <a:t>CCBTA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Feuil1!$A$4:$A$6</c:f>
              <c:strCache>
                <c:ptCount val="3"/>
                <c:pt idx="0">
                  <c:v>Avion</c:v>
                </c:pt>
                <c:pt idx="1">
                  <c:v>Hélicoptère</c:v>
                </c:pt>
                <c:pt idx="2">
                  <c:v>Terrestre</c:v>
                </c:pt>
              </c:strCache>
            </c:strRef>
          </c:cat>
          <c:val>
            <c:numRef>
              <c:f>Feuil1!$B$4:$B$6</c:f>
              <c:numCache>
                <c:formatCode>General</c:formatCode>
                <c:ptCount val="3"/>
                <c:pt idx="0">
                  <c:v>142.19999999999999</c:v>
                </c:pt>
                <c:pt idx="1">
                  <c:v>200.6</c:v>
                </c:pt>
                <c:pt idx="2">
                  <c:v>177.1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2-4291-9AA7-7821CA955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787264"/>
        <c:axId val="713210288"/>
      </c:barChart>
      <c:catAx>
        <c:axId val="8107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3210288"/>
        <c:crosses val="autoZero"/>
        <c:auto val="1"/>
        <c:lblAlgn val="ctr"/>
        <c:lblOffset val="100"/>
        <c:noMultiLvlLbl val="0"/>
      </c:catAx>
      <c:valAx>
        <c:axId val="71321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078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Traitements</a:t>
            </a:r>
            <a:r>
              <a:rPr lang="fr-FR" sz="1800" b="1" baseline="0" dirty="0"/>
              <a:t> terrestres (en ha)</a:t>
            </a:r>
          </a:p>
          <a:p>
            <a:pPr>
              <a:defRPr/>
            </a:pPr>
            <a:r>
              <a:rPr lang="fr-FR" sz="1800" b="1" i="1" baseline="0" dirty="0"/>
              <a:t>CCBTA 2021</a:t>
            </a:r>
            <a:endParaRPr lang="fr-FR" sz="18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Feuil1!$A$15:$A$18</c:f>
              <c:strCache>
                <c:ptCount val="4"/>
                <c:pt idx="0">
                  <c:v>Drone</c:v>
                </c:pt>
                <c:pt idx="1">
                  <c:v>Epandage manuel</c:v>
                </c:pt>
                <c:pt idx="2">
                  <c:v>Lance Haute pression</c:v>
                </c:pt>
                <c:pt idx="3">
                  <c:v>Quad</c:v>
                </c:pt>
              </c:strCache>
            </c:strRef>
          </c:cat>
          <c:val>
            <c:numRef>
              <c:f>Feuil1!$B$15:$B$18</c:f>
              <c:numCache>
                <c:formatCode>General</c:formatCode>
                <c:ptCount val="4"/>
                <c:pt idx="0">
                  <c:v>45.4</c:v>
                </c:pt>
                <c:pt idx="1">
                  <c:v>23.8</c:v>
                </c:pt>
                <c:pt idx="2">
                  <c:v>105.2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F-4CC9-98D5-AFCC115DC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23456"/>
        <c:axId val="471053952"/>
      </c:barChart>
      <c:catAx>
        <c:axId val="7174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053952"/>
        <c:crosses val="autoZero"/>
        <c:auto val="1"/>
        <c:lblAlgn val="ctr"/>
        <c:lblOffset val="100"/>
        <c:noMultiLvlLbl val="0"/>
      </c:catAx>
      <c:valAx>
        <c:axId val="4710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742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7DF41-87CA-4781-9E94-E7B50423BBF9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6295-42EF-49BB-A6A0-FC5AB9D08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00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617FA-0674-47F9-AE3D-192600250B1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F733-86B1-4BFE-8F07-13A1BA1A4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7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9ACC-E588-44D0-B409-A47C959213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8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9ACC-E588-44D0-B409-A47C959213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5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9ACC-E588-44D0-B409-A47C959213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9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6207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2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9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4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314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01421-152A-48E7-8248-68A884F69E07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921A41-B52F-4C10-8C46-66AC74CB98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5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4048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</a:t>
            </a:r>
            <a:r>
              <a:rPr lang="fr-FR" i="1" baseline="0" dirty="0"/>
              <a:t> de la présentation</a:t>
            </a:r>
            <a:endParaRPr lang="fr-FR" i="1" dirty="0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3419872" y="242938"/>
            <a:ext cx="5832648" cy="737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0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4048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</a:t>
            </a:r>
            <a:r>
              <a:rPr lang="fr-FR" i="1" baseline="0" dirty="0"/>
              <a:t> de la présentation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9603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5004048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</a:t>
            </a:r>
            <a:r>
              <a:rPr lang="fr-FR" i="1" baseline="0" dirty="0"/>
              <a:t> de la présentation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9349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5004048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</a:t>
            </a:r>
            <a:r>
              <a:rPr lang="fr-FR" i="1" baseline="0" dirty="0"/>
              <a:t> de la présentation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76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296616" y="6318594"/>
            <a:ext cx="2133600" cy="365125"/>
          </a:xfrm>
          <a:prstGeom prst="rect">
            <a:avLst/>
          </a:prstGeom>
        </p:spPr>
        <p:txBody>
          <a:bodyPr/>
          <a:lstStyle/>
          <a:p>
            <a:fld id="{6269263D-A096-4F83-9768-6DAA884D6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8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id.mediterranee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EIDMediterranee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hyperlink" Target="https://www.facebook.com/EIDMediterranee/" TargetMode="Externa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9486" y="2564904"/>
            <a:ext cx="4053905" cy="1872208"/>
          </a:xfrm>
          <a:prstGeom prst="rect">
            <a:avLst/>
          </a:prstGeom>
          <a:solidFill>
            <a:srgbClr val="00A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28292" y="2564904"/>
            <a:ext cx="75638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3233"/>
            <a:ext cx="3918458" cy="12464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68233"/>
            <a:ext cx="1122027" cy="517659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393" y="6048469"/>
            <a:ext cx="5294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584" y="6238882"/>
            <a:ext cx="815212" cy="26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565" y="6194048"/>
            <a:ext cx="782536" cy="35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331" y="6107580"/>
            <a:ext cx="529477" cy="5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19" y="6175557"/>
            <a:ext cx="1495373" cy="3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6046" y="6115526"/>
            <a:ext cx="529477" cy="5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 userDrawn="1"/>
        </p:nvSpPr>
        <p:spPr>
          <a:xfrm>
            <a:off x="251520" y="590369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Certifié QSE</a:t>
            </a:r>
          </a:p>
        </p:txBody>
      </p:sp>
    </p:spTree>
    <p:extLst>
      <p:ext uri="{BB962C8B-B14F-4D97-AF65-F5344CB8AC3E}">
        <p14:creationId xmlns:p14="http://schemas.microsoft.com/office/powerpoint/2010/main" val="13266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958" y="2350800"/>
            <a:ext cx="4255200" cy="144016"/>
          </a:xfrm>
          <a:prstGeom prst="rect">
            <a:avLst/>
          </a:prstGeom>
          <a:solidFill>
            <a:srgbClr val="00A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28292" y="2564904"/>
            <a:ext cx="75638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3232"/>
            <a:ext cx="3918458" cy="1246447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51520" y="590369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Certifié QSE</a:t>
            </a:r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755" y="6018204"/>
            <a:ext cx="5294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946" y="6208617"/>
            <a:ext cx="815212" cy="26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27" y="6163783"/>
            <a:ext cx="782536" cy="35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81" y="6145292"/>
            <a:ext cx="1495373" cy="3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091985"/>
            <a:ext cx="529477" cy="5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1DA10A-B00F-4952-99BF-191C98B482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4" y="6165304"/>
            <a:ext cx="443478" cy="54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EB9FC6-0CBA-438E-BBAB-3DF976C17E9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3" y="6100992"/>
            <a:ext cx="529200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3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6200000">
            <a:off x="5981084" y="-2272905"/>
            <a:ext cx="728890" cy="5778373"/>
          </a:xfrm>
          <a:prstGeom prst="rect">
            <a:avLst/>
          </a:prstGeom>
          <a:solidFill>
            <a:srgbClr val="00A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91880" y="242938"/>
            <a:ext cx="5760640" cy="737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E123-5AE6-4B54-A4B9-37348CC64DC3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27"/>
            <a:ext cx="2262274" cy="719621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355130" y="6213728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Certifié QSE</a:t>
            </a:r>
          </a:p>
        </p:txBody>
      </p:sp>
      <p:pic>
        <p:nvPicPr>
          <p:cNvPr id="10" name="Image 9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78674"/>
            <a:ext cx="532765" cy="5111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8270995" y="6266131"/>
            <a:ext cx="870585" cy="511175"/>
          </a:xfrm>
          <a:prstGeom prst="rect">
            <a:avLst/>
          </a:prstGeom>
          <a:solidFill>
            <a:srgbClr val="27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B0FCBC3-2FDD-405C-82F3-DD7B835DE3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" y="6417368"/>
            <a:ext cx="26608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:\MesDocs\RESSOURCES\Logos\logo-EI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" y="292732"/>
            <a:ext cx="4408651" cy="14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44" y="5157192"/>
            <a:ext cx="576064" cy="576064"/>
          </a:xfrm>
          <a:prstGeom prst="rect">
            <a:avLst/>
          </a:prstGeom>
        </p:spPr>
      </p:pic>
      <p:pic>
        <p:nvPicPr>
          <p:cNvPr id="10" name="Image 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57192"/>
            <a:ext cx="576064" cy="576064"/>
          </a:xfrm>
          <a:prstGeom prst="rect">
            <a:avLst/>
          </a:prstGeom>
        </p:spPr>
      </p:pic>
      <p:pic>
        <p:nvPicPr>
          <p:cNvPr id="11" name="Image 10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81" y="5157192"/>
            <a:ext cx="576064" cy="57606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323528" y="567228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Certifié QSE</a:t>
            </a:r>
          </a:p>
        </p:txBody>
      </p:sp>
      <p:pic>
        <p:nvPicPr>
          <p:cNvPr id="13" name="Image 1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78674"/>
            <a:ext cx="532765" cy="51117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8270995" y="6266131"/>
            <a:ext cx="870585" cy="511175"/>
          </a:xfrm>
          <a:prstGeom prst="rect">
            <a:avLst/>
          </a:prstGeom>
          <a:solidFill>
            <a:srgbClr val="27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3676009-E04E-42A1-94A8-7260EBACB5B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3" y="5949280"/>
            <a:ext cx="532765" cy="6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21429202">
            <a:off x="2031984" y="5460964"/>
            <a:ext cx="5128031" cy="83099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opérateur de 6 collectivités territoriales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49147" y="4406245"/>
            <a:ext cx="7056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ENTENTE INTERD</a:t>
            </a:r>
            <a:r>
              <a:rPr lang="en-US" altLang="fr-FR" sz="2000" spc="60" dirty="0">
                <a:solidFill>
                  <a:srgbClr val="008080"/>
                </a:solidFill>
                <a:latin typeface="Arial Black" pitchFamily="34" charset="0"/>
              </a:rPr>
              <a:t>É</a:t>
            </a:r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PARTEMENTALE</a:t>
            </a:r>
          </a:p>
          <a:p>
            <a:pPr algn="ctr"/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POUR LA D</a:t>
            </a:r>
            <a:r>
              <a:rPr lang="en-US" altLang="fr-FR" sz="2000" spc="60" dirty="0">
                <a:solidFill>
                  <a:srgbClr val="008080"/>
                </a:solidFill>
                <a:latin typeface="Arial Black" pitchFamily="34" charset="0"/>
              </a:rPr>
              <a:t>É</a:t>
            </a:r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MOUSTICATION</a:t>
            </a:r>
          </a:p>
          <a:p>
            <a:pPr algn="ctr"/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DU LITTORAL M</a:t>
            </a:r>
            <a:r>
              <a:rPr lang="en-US" altLang="fr-FR" sz="2000" spc="60" dirty="0">
                <a:solidFill>
                  <a:srgbClr val="008080"/>
                </a:solidFill>
                <a:latin typeface="Arial Black" pitchFamily="34" charset="0"/>
              </a:rPr>
              <a:t>É</a:t>
            </a:r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DITERRAN</a:t>
            </a:r>
            <a:r>
              <a:rPr lang="en-US" altLang="fr-FR" sz="2000" spc="60" dirty="0">
                <a:solidFill>
                  <a:srgbClr val="008080"/>
                </a:solidFill>
                <a:latin typeface="Arial Black" pitchFamily="34" charset="0"/>
              </a:rPr>
              <a:t>É</a:t>
            </a:r>
            <a:r>
              <a:rPr lang="fr-FR" altLang="fr-FR" sz="2000" spc="60" dirty="0">
                <a:solidFill>
                  <a:srgbClr val="008080"/>
                </a:solidFill>
                <a:latin typeface="Arial Black" pitchFamily="34" charset="0"/>
              </a:rPr>
              <a:t>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22" y="93147"/>
            <a:ext cx="5719278" cy="17352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94659" y="2825869"/>
            <a:ext cx="106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Certifié QSE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135172" y="169557"/>
            <a:ext cx="2780644" cy="239124"/>
            <a:chOff x="399455" y="169557"/>
            <a:chExt cx="2780644" cy="239124"/>
          </a:xfrm>
        </p:grpSpPr>
        <p:sp>
          <p:nvSpPr>
            <p:cNvPr id="43" name="Rectangle 42"/>
            <p:cNvSpPr/>
            <p:nvPr/>
          </p:nvSpPr>
          <p:spPr>
            <a:xfrm>
              <a:off x="399455" y="171056"/>
              <a:ext cx="630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0232" y="170672"/>
              <a:ext cx="575998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85623" y="171431"/>
              <a:ext cx="522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52414" y="171056"/>
              <a:ext cx="467999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6096" y="169557"/>
              <a:ext cx="414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081">
            <a:off x="1369112" y="1153384"/>
            <a:ext cx="1746404" cy="1676659"/>
          </a:xfrm>
          <a:prstGeom prst="rect">
            <a:avLst/>
          </a:prstGeom>
        </p:spPr>
      </p:pic>
      <p:pic>
        <p:nvPicPr>
          <p:cNvPr id="8" name="Picture 2" descr="L:\MesDocs\RESSOURCES\Logos\tous_les_logos_2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92" y="3351183"/>
            <a:ext cx="7135813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54" y="2570033"/>
            <a:ext cx="647700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60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9A7B4-C4AC-4093-80E5-6264C5A9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05C4B6-F57F-427E-A463-46F3DB320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B4FB692-C91F-4454-8D63-6CA44D3D4089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cs typeface="Helvetica" panose="020B0604020202020204" pitchFamily="34" charset="0"/>
              </a:rPr>
              <a:t>BILAN 2021</a:t>
            </a:r>
            <a:br>
              <a:rPr lang="fr-FR" sz="2700" dirty="0">
                <a:cs typeface="Helvetica" panose="020B0604020202020204" pitchFamily="34" charset="0"/>
              </a:rPr>
            </a:br>
            <a:r>
              <a:rPr lang="fr-FR" sz="4400" dirty="0"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653DBD-5BE3-4F33-BF07-AD42B6408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48"/>
            <a:ext cx="9468266" cy="66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699-B578-4D48-8C01-F01A84B7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r>
              <a:rPr lang="fr-FR" dirty="0" err="1"/>
              <a:t>aureaux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6F6CB-3A9C-48BB-8B3B-64E16339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87" y="1196752"/>
            <a:ext cx="7772400" cy="5401599"/>
          </a:xfrm>
        </p:spPr>
        <p:txBody>
          <a:bodyPr>
            <a:normAutofit/>
          </a:bodyPr>
          <a:lstStyle/>
          <a:p>
            <a:r>
              <a:rPr lang="fr-FR" sz="2800" b="1" dirty="0"/>
              <a:t>Les irrigations sur le territoire de la CCBTA :</a:t>
            </a:r>
          </a:p>
          <a:p>
            <a:endParaRPr lang="fr-FR" sz="2800" b="1" dirty="0"/>
          </a:p>
          <a:p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b="1" dirty="0"/>
              <a:t>Prés à taureaux, prairies de fauche (et rizières, vignes)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Importante cause de nuisance : </a:t>
            </a:r>
          </a:p>
          <a:p>
            <a:pPr marL="914400" lvl="1" indent="-457200">
              <a:buFontTx/>
              <a:buChar char="-"/>
            </a:pPr>
            <a:r>
              <a:rPr lang="fr-FR" sz="2600" b="1" dirty="0"/>
              <a:t>Mises en eau imprévisibles</a:t>
            </a:r>
          </a:p>
          <a:p>
            <a:pPr marL="914400" lvl="1" indent="-457200">
              <a:buFontTx/>
              <a:buChar char="-"/>
            </a:pPr>
            <a:r>
              <a:rPr lang="fr-FR" sz="2600" b="1" dirty="0"/>
              <a:t>Progressives et d’une durée incertaine</a:t>
            </a:r>
          </a:p>
          <a:p>
            <a:pPr marL="914400" lvl="1" indent="-457200">
              <a:buFontTx/>
              <a:buChar char="-"/>
            </a:pPr>
            <a:r>
              <a:rPr lang="fr-FR" sz="2600" b="1" dirty="0"/>
              <a:t>En été : développement larvaire très rapide</a:t>
            </a:r>
          </a:p>
          <a:p>
            <a:pPr marL="914400" lvl="1" indent="-457200">
              <a:buFontTx/>
              <a:buChar char="-"/>
            </a:pPr>
            <a:r>
              <a:rPr lang="fr-FR" sz="2600" b="1" dirty="0"/>
              <a:t>Faibles hauteur d’eau</a:t>
            </a:r>
          </a:p>
          <a:p>
            <a:endParaRPr lang="fr-FR" sz="2800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7F2011E-A341-4282-AD63-40D11280B516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>
                <a:cs typeface="Helvetica" panose="020B0604020202020204" pitchFamily="34" charset="0"/>
              </a:rPr>
              <a:t>BILAN 2021</a:t>
            </a:r>
            <a:br>
              <a:rPr lang="fr-FR" sz="2700">
                <a:cs typeface="Helvetica" panose="020B0604020202020204" pitchFamily="34" charset="0"/>
              </a:rPr>
            </a:br>
            <a:r>
              <a:rPr lang="fr-FR" sz="4400">
                <a:cs typeface="Helvetica" panose="020B0604020202020204" pitchFamily="34" charset="0"/>
              </a:rPr>
              <a:t> </a:t>
            </a:r>
            <a:endParaRPr lang="fr-FR" sz="4400" dirty="0">
              <a:cs typeface="Helvetica" panose="020B0604020202020204" pitchFamily="34" charset="0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2AA5EB6-DECF-40B8-8459-077BD0BBD1B7}"/>
              </a:ext>
            </a:extLst>
          </p:cNvPr>
          <p:cNvSpPr txBox="1">
            <a:spLocks/>
          </p:cNvSpPr>
          <p:nvPr/>
        </p:nvSpPr>
        <p:spPr>
          <a:xfrm>
            <a:off x="738762" y="1757809"/>
            <a:ext cx="7772400" cy="750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/>
              <a:t>La CCBTA représente 14% des surfaces traitées dans le Gard (520 ha / 3668 ha) mais 60% des sorties aériennes (19 / 31)</a:t>
            </a:r>
          </a:p>
        </p:txBody>
      </p:sp>
    </p:spTree>
    <p:extLst>
      <p:ext uri="{BB962C8B-B14F-4D97-AF65-F5344CB8AC3E}">
        <p14:creationId xmlns:p14="http://schemas.microsoft.com/office/powerpoint/2010/main" val="4856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15101-C908-4704-AA3E-5C28EB4B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FEE0E-28D8-4B46-A344-B601B30FC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moustiquetigre.org/images/generique_low.png">
            <a:extLst>
              <a:ext uri="{FF2B5EF4-FFF2-40B4-BE49-F238E27FC236}">
                <a16:creationId xmlns:a16="http://schemas.microsoft.com/office/drawing/2014/main" id="{8BEDB654-1159-4723-B72F-FB2D8D27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908">
            <a:off x="2147889" y="778700"/>
            <a:ext cx="4296320" cy="60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8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0" y="620688"/>
            <a:ext cx="9143999" cy="8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19750" algn="l"/>
              </a:tabLst>
            </a:pPr>
            <a:r>
              <a:rPr lang="fr-FR" sz="3600" spc="30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L’organisation territoriale  de l’EID-Med en 2021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35172" y="169557"/>
            <a:ext cx="2780644" cy="239124"/>
            <a:chOff x="399455" y="169557"/>
            <a:chExt cx="2780644" cy="239124"/>
          </a:xfrm>
        </p:grpSpPr>
        <p:sp>
          <p:nvSpPr>
            <p:cNvPr id="27" name="Rectangle 26"/>
            <p:cNvSpPr/>
            <p:nvPr/>
          </p:nvSpPr>
          <p:spPr>
            <a:xfrm>
              <a:off x="399455" y="171056"/>
              <a:ext cx="630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0232" y="170672"/>
              <a:ext cx="575998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85623" y="171431"/>
              <a:ext cx="522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2414" y="171056"/>
              <a:ext cx="467999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66096" y="169557"/>
              <a:ext cx="414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0" y="350338"/>
            <a:ext cx="1533128" cy="429373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27412" y="278227"/>
            <a:ext cx="725210" cy="68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081">
            <a:off x="6268037" y="327644"/>
            <a:ext cx="494512" cy="474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914399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405433"/>
            <a:ext cx="7991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5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7486" y="54144"/>
            <a:ext cx="1107133" cy="7140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8" name="Groupe 17"/>
          <p:cNvGrpSpPr/>
          <p:nvPr/>
        </p:nvGrpSpPr>
        <p:grpSpPr>
          <a:xfrm>
            <a:off x="135172" y="169557"/>
            <a:ext cx="2780644" cy="239124"/>
            <a:chOff x="399455" y="169557"/>
            <a:chExt cx="2780644" cy="239124"/>
          </a:xfrm>
        </p:grpSpPr>
        <p:sp>
          <p:nvSpPr>
            <p:cNvPr id="20" name="Rectangle 19"/>
            <p:cNvSpPr/>
            <p:nvPr/>
          </p:nvSpPr>
          <p:spPr>
            <a:xfrm>
              <a:off x="399455" y="171056"/>
              <a:ext cx="630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70232" y="170672"/>
              <a:ext cx="575998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85623" y="171431"/>
              <a:ext cx="522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52414" y="171056"/>
              <a:ext cx="467999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66096" y="169557"/>
              <a:ext cx="414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51520" y="1183330"/>
            <a:ext cx="8528550" cy="5620526"/>
            <a:chOff x="467543" y="394450"/>
            <a:chExt cx="8112531" cy="5545120"/>
          </a:xfrm>
        </p:grpSpPr>
        <p:sp>
          <p:nvSpPr>
            <p:cNvPr id="28" name="Rectangle 27"/>
            <p:cNvSpPr/>
            <p:nvPr/>
          </p:nvSpPr>
          <p:spPr>
            <a:xfrm>
              <a:off x="574068" y="3476625"/>
              <a:ext cx="8006006" cy="2462945"/>
            </a:xfrm>
            <a:prstGeom prst="rect">
              <a:avLst/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  <a:lumMod val="81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  <a:lumMod val="86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2407758" y="1200608"/>
              <a:ext cx="4336365" cy="4729197"/>
              <a:chOff x="3345603" y="749085"/>
              <a:chExt cx="4336365" cy="4729197"/>
            </a:xfrm>
          </p:grpSpPr>
          <p:sp>
            <p:nvSpPr>
              <p:cNvPr id="50" name="Flèche en arc 49"/>
              <p:cNvSpPr/>
              <p:nvPr/>
            </p:nvSpPr>
            <p:spPr>
              <a:xfrm rot="10977745">
                <a:off x="3347865" y="749085"/>
                <a:ext cx="4334103" cy="4464496"/>
              </a:xfrm>
              <a:prstGeom prst="circularArrow">
                <a:avLst>
                  <a:gd name="adj1" fmla="val 12500"/>
                  <a:gd name="adj2" fmla="val 690137"/>
                  <a:gd name="adj3" fmla="val 20457681"/>
                  <a:gd name="adj4" fmla="val 10800000"/>
                  <a:gd name="adj5" fmla="val 2718"/>
                </a:avLst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lèche en arc 50"/>
              <p:cNvSpPr/>
              <p:nvPr/>
            </p:nvSpPr>
            <p:spPr>
              <a:xfrm rot="166271">
                <a:off x="3345603" y="749756"/>
                <a:ext cx="4334103" cy="4728526"/>
              </a:xfrm>
              <a:prstGeom prst="circularArrow">
                <a:avLst>
                  <a:gd name="adj1" fmla="val 12500"/>
                  <a:gd name="adj2" fmla="val 930668"/>
                  <a:gd name="adj3" fmla="val 20457681"/>
                  <a:gd name="adj4" fmla="val 10800000"/>
                  <a:gd name="adj5" fmla="val 2842"/>
                </a:avLst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3131840" y="2666340"/>
              <a:ext cx="2686050" cy="154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Black" pitchFamily="34" charset="0"/>
                </a:rPr>
                <a:t>    </a:t>
              </a:r>
              <a:r>
                <a:rPr kumimoji="0" lang="fr-FR" alt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 Black" pitchFamily="34" charset="0"/>
                </a:rPr>
                <a:t>PHASE AÉRIENNE</a:t>
              </a:r>
              <a:endPara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Black" pitchFamily="34" charset="0"/>
                </a:rPr>
                <a:t>   </a:t>
              </a:r>
              <a:r>
                <a:rPr kumimoji="0" lang="fr-FR" alt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itchFamily="34" charset="0"/>
                </a:rPr>
                <a:t>PHASE AQUATIQUE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3948741" y="394450"/>
              <a:ext cx="1277914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Adulte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7092280" y="3501008"/>
              <a:ext cx="1005403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Œufs</a:t>
              </a:r>
            </a:p>
          </p:txBody>
        </p:sp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755576" y="4351694"/>
              <a:ext cx="1552028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Nymphe</a:t>
              </a:r>
            </a:p>
          </p:txBody>
        </p: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228184" y="4912343"/>
              <a:ext cx="1500732" cy="8617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Larve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4 stades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/>
          </p:nvSpPr>
          <p:spPr bwMode="auto">
            <a:xfrm>
              <a:off x="1241257" y="1356929"/>
              <a:ext cx="2005012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Accouplement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 (vol nuptial)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/>
          </p:nvSpPr>
          <p:spPr bwMode="auto">
            <a:xfrm>
              <a:off x="7020272" y="2977519"/>
              <a:ext cx="9096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Ponte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/>
          </p:nvSpPr>
          <p:spPr bwMode="auto">
            <a:xfrm>
              <a:off x="6769365" y="4184079"/>
              <a:ext cx="125571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Éclosion</a:t>
              </a:r>
            </a:p>
          </p:txBody>
        </p:sp>
        <p:sp>
          <p:nvSpPr>
            <p:cNvPr id="38" name="Text Box 73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9969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</a:rPr>
                <a:t>Piqûre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467543" y="3012161"/>
              <a:ext cx="1776218" cy="434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É</a:t>
              </a:r>
              <a:r>
                <a:rPr kumimoji="0" lang="fr-FR" alt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</a:rPr>
                <a:t>mergence</a:t>
              </a:r>
            </a:p>
          </p:txBody>
        </p:sp>
        <p:pic>
          <p:nvPicPr>
            <p:cNvPr id="40" name="Imag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6963" flipH="1">
              <a:off x="1642911" y="2507716"/>
              <a:ext cx="1380349" cy="16278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901">
              <a:off x="6218777" y="4119154"/>
              <a:ext cx="493197" cy="264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8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4174">
              <a:off x="5580313" y="4825321"/>
              <a:ext cx="758060" cy="473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37543">
              <a:off x="4397958" y="5197601"/>
              <a:ext cx="867658" cy="584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77659">
              <a:off x="3141203" y="4936467"/>
              <a:ext cx="1132524" cy="7032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134287"/>
              <a:ext cx="736218" cy="908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70" y="3267866"/>
              <a:ext cx="630194" cy="46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97176" flipH="1">
              <a:off x="3420056" y="340040"/>
              <a:ext cx="1554747" cy="17196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025">
              <a:off x="5388827" y="1719652"/>
              <a:ext cx="1397077" cy="980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2" name="Text Box 77"/>
          <p:cNvSpPr txBox="1">
            <a:spLocks noChangeArrowheads="1"/>
          </p:cNvSpPr>
          <p:nvPr/>
        </p:nvSpPr>
        <p:spPr bwMode="auto">
          <a:xfrm>
            <a:off x="6406809" y="1264007"/>
            <a:ext cx="2651960" cy="769441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200" dirty="0">
                <a:solidFill>
                  <a:srgbClr val="FFFF00"/>
                </a:solidFill>
                <a:latin typeface="Arial Black" pitchFamily="34" charset="0"/>
              </a:rPr>
              <a:t>Quelques jours pour agir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38467" y="1185203"/>
            <a:ext cx="3287748" cy="76944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200" dirty="0">
                <a:solidFill>
                  <a:schemeClr val="bg1"/>
                </a:solidFill>
                <a:latin typeface="Arial Black" pitchFamily="34" charset="0"/>
              </a:rPr>
              <a:t>Une femelle                  = 800 à 1 000 œufs !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47C76C-A3F9-46CF-8F60-93615DD3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30" y="251343"/>
            <a:ext cx="5760640" cy="715581"/>
          </a:xfrm>
        </p:spPr>
        <p:txBody>
          <a:bodyPr>
            <a:noAutofit/>
          </a:bodyPr>
          <a:lstStyle/>
          <a:p>
            <a:r>
              <a:rPr lang="fr-FR" b="1" dirty="0"/>
              <a:t>Le cycle biologique</a:t>
            </a:r>
          </a:p>
        </p:txBody>
      </p:sp>
    </p:spTree>
    <p:extLst>
      <p:ext uri="{BB962C8B-B14F-4D97-AF65-F5344CB8AC3E}">
        <p14:creationId xmlns:p14="http://schemas.microsoft.com/office/powerpoint/2010/main" val="5322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66713" y="476250"/>
            <a:ext cx="2419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100" b="1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9" y="979723"/>
            <a:ext cx="5466230" cy="344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50" y="3439295"/>
            <a:ext cx="5116573" cy="341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9801" y="4527968"/>
            <a:ext cx="32033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333399"/>
                </a:solidFill>
              </a:rPr>
              <a:t>Une centaine d’agents                   sur le terrain, chargés essentiellement                                de la surveillance                des éclosions…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84" y="1563780"/>
            <a:ext cx="3868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333399"/>
                </a:solidFill>
              </a:rPr>
              <a:t>Un seul insecticide utilisable</a:t>
            </a:r>
          </a:p>
          <a:p>
            <a:r>
              <a:rPr lang="fr-FR" sz="2100" b="1" dirty="0">
                <a:solidFill>
                  <a:srgbClr val="333399"/>
                </a:solidFill>
              </a:rPr>
              <a:t>dans les zones humides :</a:t>
            </a:r>
          </a:p>
          <a:p>
            <a:r>
              <a:rPr lang="fr-FR" sz="2100" b="1" dirty="0">
                <a:solidFill>
                  <a:srgbClr val="333399"/>
                </a:solidFill>
              </a:rPr>
              <a:t>le Bti, un antilarvaire</a:t>
            </a:r>
          </a:p>
          <a:p>
            <a:r>
              <a:rPr lang="fr-FR" sz="2100" b="1" dirty="0">
                <a:solidFill>
                  <a:srgbClr val="333399"/>
                </a:solidFill>
              </a:rPr>
              <a:t>qui doit être ingéré.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35172" y="169557"/>
            <a:ext cx="2780644" cy="239124"/>
            <a:chOff x="399455" y="169557"/>
            <a:chExt cx="2780644" cy="239124"/>
          </a:xfrm>
        </p:grpSpPr>
        <p:sp>
          <p:nvSpPr>
            <p:cNvPr id="11" name="Rectangle 10"/>
            <p:cNvSpPr/>
            <p:nvPr/>
          </p:nvSpPr>
          <p:spPr>
            <a:xfrm>
              <a:off x="399455" y="171056"/>
              <a:ext cx="630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0232" y="170672"/>
              <a:ext cx="575998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5623" y="171431"/>
              <a:ext cx="522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52414" y="171056"/>
              <a:ext cx="467999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66096" y="169557"/>
              <a:ext cx="414003" cy="237250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C00000"/>
                </a:solidFill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6" y="175706"/>
            <a:ext cx="1533128" cy="42937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 rot="21271424">
            <a:off x="3516067" y="381919"/>
            <a:ext cx="1439129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MOYENS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" y="502072"/>
            <a:ext cx="9144000" cy="75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19750" algn="l"/>
              </a:tabLst>
            </a:pPr>
            <a:endParaRPr lang="fr-FR" sz="4500" spc="70" dirty="0">
              <a:solidFill>
                <a:srgbClr val="A50021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44009" y="34463"/>
            <a:ext cx="725210" cy="68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081">
            <a:off x="6819752" y="144258"/>
            <a:ext cx="494512" cy="4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38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79" y="260648"/>
            <a:ext cx="5674639" cy="1362075"/>
          </a:xfrm>
        </p:spPr>
        <p:txBody>
          <a:bodyPr>
            <a:normAutofit/>
          </a:bodyPr>
          <a:lstStyle/>
          <a:p>
            <a:r>
              <a:rPr lang="fr-FR" sz="2400" cap="none" dirty="0">
                <a:cs typeface="Helvetica" panose="020B0604020202020204" pitchFamily="34" charset="0"/>
              </a:rPr>
              <a:t>BILAN 2021 – Gard</a:t>
            </a:r>
            <a:br>
              <a:rPr lang="fr-FR" sz="2400" cap="none" dirty="0">
                <a:cs typeface="Helvetica" panose="020B0604020202020204" pitchFamily="34" charset="0"/>
              </a:rPr>
            </a:br>
            <a:r>
              <a:rPr lang="fr-FR" sz="2400" cap="none" dirty="0">
                <a:cs typeface="Helvetica" panose="020B0604020202020204" pitchFamily="34" charset="0"/>
              </a:rPr>
              <a:t>Répartition des superficies traitées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DFD6665-A4FD-4A30-8455-495CF14E6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271881"/>
              </p:ext>
            </p:extLst>
          </p:nvPr>
        </p:nvGraphicFramePr>
        <p:xfrm>
          <a:off x="0" y="1340768"/>
          <a:ext cx="52920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FBF043E-00CF-4DCA-A5DB-938EACEC8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813195"/>
              </p:ext>
            </p:extLst>
          </p:nvPr>
        </p:nvGraphicFramePr>
        <p:xfrm>
          <a:off x="4427984" y="1448780"/>
          <a:ext cx="50823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20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69A7E-342E-442C-B7FA-48010DD3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83D58-62C9-406C-8518-3D4B74ACD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A44BD0-DCD6-4B3E-A08A-494B13BD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468052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45B457-8F76-4B70-9945-628A159BA09C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cs typeface="Helvetica" panose="020B0604020202020204" pitchFamily="34" charset="0"/>
              </a:rPr>
              <a:t>BILAN 2021</a:t>
            </a:r>
          </a:p>
          <a:p>
            <a:r>
              <a:rPr lang="fr-FR" sz="2700" dirty="0">
                <a:cs typeface="Helvetica" panose="020B0604020202020204" pitchFamily="34" charset="0"/>
              </a:rPr>
              <a:t>Tout EID</a:t>
            </a:r>
            <a:br>
              <a:rPr lang="fr-FR" sz="2700" dirty="0">
                <a:cs typeface="Helvetica" panose="020B0604020202020204" pitchFamily="34" charset="0"/>
              </a:rPr>
            </a:br>
            <a:r>
              <a:rPr lang="fr-FR" sz="4400" dirty="0"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15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43AE2-854A-4AFD-A53E-74CA5C5B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27D720-6FD5-4365-A759-877915AF5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48869F4-946D-42F8-8A2E-9D8123B96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14847"/>
              </p:ext>
            </p:extLst>
          </p:nvPr>
        </p:nvGraphicFramePr>
        <p:xfrm>
          <a:off x="827584" y="1089025"/>
          <a:ext cx="7594103" cy="478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F9673667-BC9E-46AC-9612-D6503B4D8944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cs typeface="Helvetica" panose="020B0604020202020204" pitchFamily="34" charset="0"/>
              </a:rPr>
              <a:t>BILAN 2021</a:t>
            </a:r>
          </a:p>
          <a:p>
            <a:r>
              <a:rPr lang="fr-FR" sz="2700" dirty="0">
                <a:cs typeface="Helvetica" panose="020B0604020202020204" pitchFamily="34" charset="0"/>
              </a:rPr>
              <a:t>Eclosions CCBTA</a:t>
            </a:r>
            <a:br>
              <a:rPr lang="fr-FR" sz="2700" dirty="0">
                <a:cs typeface="Helvetica" panose="020B0604020202020204" pitchFamily="34" charset="0"/>
              </a:rPr>
            </a:br>
            <a:r>
              <a:rPr lang="fr-FR" sz="4400" dirty="0"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4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99B86-3219-44FF-861F-E3DEE702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EEDB03-CD22-413B-83EA-332E29D41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DE712AF-0DC0-4B89-AEDE-C5C816153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514540"/>
              </p:ext>
            </p:extLst>
          </p:nvPr>
        </p:nvGraphicFramePr>
        <p:xfrm>
          <a:off x="216024" y="1115119"/>
          <a:ext cx="4464496" cy="478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2EE377FF-1B1E-43C7-B0B8-F2A24E2D681A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cs typeface="Helvetica" panose="020B0604020202020204" pitchFamily="34" charset="0"/>
              </a:rPr>
              <a:t>BILAN 2021</a:t>
            </a:r>
            <a:br>
              <a:rPr lang="fr-FR" sz="2700" dirty="0">
                <a:cs typeface="Helvetica" panose="020B0604020202020204" pitchFamily="34" charset="0"/>
              </a:rPr>
            </a:br>
            <a:r>
              <a:rPr lang="fr-FR" sz="4400" dirty="0">
                <a:cs typeface="Helvetica" panose="020B0604020202020204" pitchFamily="34" charset="0"/>
              </a:rPr>
              <a:t>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BC575BF-692F-46EA-8A81-90B9DF235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409246"/>
              </p:ext>
            </p:extLst>
          </p:nvPr>
        </p:nvGraphicFramePr>
        <p:xfrm>
          <a:off x="4680520" y="1249511"/>
          <a:ext cx="4572000" cy="45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94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5B6F4-2F7F-4DC4-AEA4-2919A9C3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BA16A-DB45-4F4D-BFB2-E87D63A28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9BBE20A-24E6-4D36-B57F-314B85BDC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06201"/>
              </p:ext>
            </p:extLst>
          </p:nvPr>
        </p:nvGraphicFramePr>
        <p:xfrm>
          <a:off x="0" y="1412773"/>
          <a:ext cx="4104954" cy="435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1F67B11-3B47-476E-82CF-646B059AB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4066"/>
              </p:ext>
            </p:extLst>
          </p:nvPr>
        </p:nvGraphicFramePr>
        <p:xfrm>
          <a:off x="4572000" y="1412774"/>
          <a:ext cx="4572000" cy="43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BC09346-9432-4D0B-A3B7-1EC1A882B2D6}"/>
              </a:ext>
            </a:extLst>
          </p:cNvPr>
          <p:cNvSpPr txBox="1">
            <a:spLocks/>
          </p:cNvSpPr>
          <p:nvPr/>
        </p:nvSpPr>
        <p:spPr>
          <a:xfrm>
            <a:off x="3491879" y="260647"/>
            <a:ext cx="5760641" cy="1152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cs typeface="Helvetica" panose="020B0604020202020204" pitchFamily="34" charset="0"/>
              </a:rPr>
              <a:t>BILAN 2021</a:t>
            </a:r>
          </a:p>
          <a:p>
            <a:r>
              <a:rPr lang="fr-FR" sz="2700" dirty="0">
                <a:cs typeface="Helvetica" panose="020B0604020202020204" pitchFamily="34" charset="0"/>
              </a:rPr>
              <a:t>Traitements CCBTA</a:t>
            </a:r>
            <a:br>
              <a:rPr lang="fr-FR" sz="2700" dirty="0">
                <a:cs typeface="Helvetica" panose="020B0604020202020204" pitchFamily="34" charset="0"/>
              </a:rPr>
            </a:br>
            <a:r>
              <a:rPr lang="fr-FR" sz="4400" dirty="0"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44594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iblio EID DT" ma:contentTypeID="0x01010600D9D95404FCE3874AA6E6FB9186A0B3B9001D3E16BB5453234B8D38C36FA0710F7F" ma:contentTypeVersion="6" ma:contentTypeDescription="" ma:contentTypeScope="" ma:versionID="198045efc22c2d27f4b49ac6ed7b1f6f">
  <xsd:schema xmlns:xsd="http://www.w3.org/2001/XMLSchema" xmlns:xs="http://www.w3.org/2001/XMLSchema" xmlns:p="http://schemas.microsoft.com/office/2006/metadata/properties" xmlns:ns2="ecadfe7b-fb86-4218-a5c9-9c0fcbb48489" xmlns:ns3="c6d6111d-3202-49f5-be71-7c6c95a689aa" targetNamespace="http://schemas.microsoft.com/office/2006/metadata/properties" ma:root="true" ma:fieldsID="cde62504f7577f264ce39ccef70e5e72" ns2:_="" ns3:_="">
    <xsd:import namespace="ecadfe7b-fb86-4218-a5c9-9c0fcbb48489"/>
    <xsd:import namespace="c6d6111d-3202-49f5-be71-7c6c95a689aa"/>
    <xsd:element name="properties">
      <xsd:complexType>
        <xsd:sequence>
          <xsd:element name="documentManagement">
            <xsd:complexType>
              <xsd:all>
                <xsd:element ref="ns2:Année_x0020_de_x0020_création" minOccurs="0"/>
                <xsd:element ref="ns2:TaxCatchAll" minOccurs="0"/>
                <xsd:element ref="ns2:TaxCatchAllLabel" minOccurs="0"/>
                <xsd:element ref="ns2:Doc_x0020_original" minOccurs="0"/>
                <xsd:element ref="ns2:DUA" minOccurs="0"/>
                <xsd:element ref="ns2:Entité" minOccurs="0"/>
                <xsd:element ref="ns2:Sort_x0020_du_x0020_doc" minOccurs="0"/>
                <xsd:element ref="ns2:Thème" minOccurs="0"/>
                <xsd:element ref="ns2:TaxKeywordTaxHTField" minOccurs="0"/>
                <xsd:element ref="ns3:Date_x0020_d_x0027_expiration" minOccurs="0"/>
                <xsd:element ref="ns3:Th_x00e9_matiqu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dfe7b-fb86-4218-a5c9-9c0fcbb48489" elementFormDefault="qualified">
    <xsd:import namespace="http://schemas.microsoft.com/office/2006/documentManagement/types"/>
    <xsd:import namespace="http://schemas.microsoft.com/office/infopath/2007/PartnerControls"/>
    <xsd:element name="Année_x0020_de_x0020_création" ma:index="8" nillable="true" ma:displayName="Année de création" ma:decimals="0" ma:internalName="Ann_x00e9_e_x0020_de_x0020_cr_x00e9_ation">
      <xsd:simpleType>
        <xsd:restriction base="dms:Number">
          <xsd:maxInclusive value="3000"/>
          <xsd:minInclusive value="1950"/>
        </xsd:restriction>
      </xsd:simpleType>
    </xsd:element>
    <xsd:element name="TaxCatchAll" ma:index="9" nillable="true" ma:displayName="Colonne Attraper tout de Taxonomie" ma:description="" ma:hidden="true" ma:list="{fa461d76-cc22-44a6-bdec-936d48780559}" ma:internalName="TaxCatchAll" ma:showField="CatchAllData" ma:web="ecadfe7b-fb86-4218-a5c9-9c0fcbb48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fa461d76-cc22-44a6-bdec-936d48780559}" ma:internalName="TaxCatchAllLabel" ma:readOnly="true" ma:showField="CatchAllDataLabel" ma:web="ecadfe7b-fb86-4218-a5c9-9c0fcbb48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_x0020_original" ma:index="11" nillable="true" ma:displayName="Doc original" ma:default="0" ma:internalName="Doc_x0020_original">
      <xsd:simpleType>
        <xsd:restriction base="dms:Boolean"/>
      </xsd:simpleType>
    </xsd:element>
    <xsd:element name="DUA" ma:index="12" nillable="true" ma:displayName="DUA" ma:default="1 an" ma:format="Dropdown" ma:internalName="DUA">
      <xsd:simpleType>
        <xsd:restriction base="dms:Choice">
          <xsd:enumeration value="1 an"/>
          <xsd:enumeration value="2 ans"/>
          <xsd:enumeration value="5 ans"/>
          <xsd:enumeration value="10 ans"/>
          <xsd:enumeration value="Illimité"/>
          <xsd:enumeration value="Indéfini"/>
        </xsd:restriction>
      </xsd:simpleType>
    </xsd:element>
    <xsd:element name="Entité" ma:index="13" nillable="true" ma:displayName="Entité" ma:default="DT" ma:format="Dropdown" ma:internalName="Entit_x00e9_">
      <xsd:simpleType>
        <xsd:restriction base="dms:Choice">
          <xsd:enumeration value="DT"/>
        </xsd:restriction>
      </xsd:simpleType>
    </xsd:element>
    <xsd:element name="Sort_x0020_du_x0020_doc" ma:index="14" nillable="true" ma:displayName="Sort du doc" ma:default="Tri" ma:format="Dropdown" ma:internalName="Sort_x0020_du_x0020_doc">
      <xsd:simpleType>
        <xsd:restriction base="dms:Choice">
          <xsd:enumeration value="Conservation"/>
          <xsd:enumeration value="Destruction"/>
          <xsd:enumeration value="Tri"/>
        </xsd:restriction>
      </xsd:simpleType>
    </xsd:element>
    <xsd:element name="Thème" ma:index="15" nillable="true" ma:displayName="Thème" ma:default="Partage DT" ma:format="Dropdown" ma:internalName="Th_x00e8_me">
      <xsd:simpleType>
        <xsd:restriction base="dms:Choice">
          <xsd:enumeration value="Partage DT"/>
        </xsd:restriction>
      </xsd:simpleType>
    </xsd:element>
    <xsd:element name="TaxKeywordTaxHTField" ma:index="16" nillable="true" ma:taxonomy="true" ma:internalName="TaxKeywordTaxHTField" ma:taxonomyFieldName="TaxKeyword" ma:displayName="Mots clés d’entreprise" ma:fieldId="{23f27201-bee3-471e-b2e7-b64fd8b7ca38}" ma:taxonomyMulti="true" ma:sspId="cd64a40c-834b-41ed-8076-b304324c9ab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6111d-3202-49f5-be71-7c6c95a689aa" elementFormDefault="qualified">
    <xsd:import namespace="http://schemas.microsoft.com/office/2006/documentManagement/types"/>
    <xsd:import namespace="http://schemas.microsoft.com/office/infopath/2007/PartnerControls"/>
    <xsd:element name="Date_x0020_d_x0027_expiration" ma:index="18" nillable="true" ma:displayName="Date d'expiration" ma:format="DateOnly" ma:internalName="Date_x0020_d_x0027_expiration">
      <xsd:simpleType>
        <xsd:restriction base="dms:DateTime"/>
      </xsd:simpleType>
    </xsd:element>
    <xsd:element name="Th_x00e9_matique" ma:index="19" nillable="true" ma:displayName="Thématique" ma:internalName="Th_x00e9_matiqu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cadfe7b-fb86-4218-a5c9-9c0fcbb48489">
      <Terms xmlns="http://schemas.microsoft.com/office/infopath/2007/PartnerControls"/>
    </TaxKeywordTaxHTField>
    <TaxCatchAll xmlns="ecadfe7b-fb86-4218-a5c9-9c0fcbb48489"/>
    <DUA xmlns="ecadfe7b-fb86-4218-a5c9-9c0fcbb48489">Indéfini</DUA>
    <Année_x0020_de_x0020_création xmlns="ecadfe7b-fb86-4218-a5c9-9c0fcbb48489" xsi:nil="true"/>
    <Entité xmlns="ecadfe7b-fb86-4218-a5c9-9c0fcbb48489">DT</Entité>
    <Date_x0020_d_x0027_expiration xmlns="c6d6111d-3202-49f5-be71-7c6c95a689aa" xsi:nil="true"/>
    <Th_x00e9_matique xmlns="c6d6111d-3202-49f5-be71-7c6c95a689aa" xsi:nil="true"/>
    <Doc_x0020_original xmlns="ecadfe7b-fb86-4218-a5c9-9c0fcbb48489">false</Doc_x0020_original>
    <Sort_x0020_du_x0020_doc xmlns="ecadfe7b-fb86-4218-a5c9-9c0fcbb48489">Tri</Sort_x0020_du_x0020_doc>
    <Thème xmlns="ecadfe7b-fb86-4218-a5c9-9c0fcbb48489">Partage DT</Thème>
  </documentManagement>
</p:properties>
</file>

<file path=customXml/itemProps1.xml><?xml version="1.0" encoding="utf-8"?>
<ds:datastoreItem xmlns:ds="http://schemas.openxmlformats.org/officeDocument/2006/customXml" ds:itemID="{6E9697AF-08E1-471C-8F29-5EFE273B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dfe7b-fb86-4218-a5c9-9c0fcbb48489"/>
    <ds:schemaRef ds:uri="c6d6111d-3202-49f5-be71-7c6c95a68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50358B-8689-413E-9A37-5477E6B7B3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233D2F-CD2B-4D2B-B884-E92581DB0A89}">
  <ds:schemaRefs>
    <ds:schemaRef ds:uri="http://schemas.microsoft.com/office/infopath/2007/PartnerControls"/>
    <ds:schemaRef ds:uri="c6d6111d-3202-49f5-be71-7c6c95a689aa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ecadfe7b-fb86-4218-a5c9-9c0fcbb484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290</Words>
  <Application>Microsoft Office PowerPoint</Application>
  <PresentationFormat>Affichage à l'écran (4:3)</PresentationFormat>
  <Paragraphs>67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Impact</vt:lpstr>
      <vt:lpstr>Conception personnalisée</vt:lpstr>
      <vt:lpstr>2_Conception personnalisée</vt:lpstr>
      <vt:lpstr>Thème Office</vt:lpstr>
      <vt:lpstr>1_Conception personnalisée</vt:lpstr>
      <vt:lpstr>Présentation PowerPoint</vt:lpstr>
      <vt:lpstr>Présentation PowerPoint</vt:lpstr>
      <vt:lpstr>Le cycle biologique</vt:lpstr>
      <vt:lpstr>Présentation PowerPoint</vt:lpstr>
      <vt:lpstr>BILAN 2021 – Gard Répartition des superficies traitées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aureaux</vt:lpstr>
      <vt:lpstr>Présentation PowerPoint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ZENGARLI Laura</dc:creator>
  <cp:lastModifiedBy>Rahmouna Djebilou</cp:lastModifiedBy>
  <cp:revision>115</cp:revision>
  <cp:lastPrinted>2022-07-01T07:46:20Z</cp:lastPrinted>
  <dcterms:created xsi:type="dcterms:W3CDTF">2019-01-30T08:33:14Z</dcterms:created>
  <dcterms:modified xsi:type="dcterms:W3CDTF">2022-07-06T07:49:48Z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0x01010600D9D95404FCE3874AA6E6FB9186A0B3B9001D3E16BB5453234B8D38C36FA0710F7F</vt:lpwstr>
  </property>
  <property fmtid="{D5CDD505-2E9C-101B-9397-08002B2CF9AE}" pid="3" name="TaxKeyword">
    <vt:lpwstr/>
  </property>
</Properties>
</file>